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74" r:id="rId3"/>
    <p:sldId id="275" r:id="rId4"/>
    <p:sldId id="276" r:id="rId5"/>
    <p:sldId id="277" r:id="rId6"/>
    <p:sldId id="260" r:id="rId7"/>
    <p:sldId id="278" r:id="rId8"/>
    <p:sldId id="279" r:id="rId9"/>
    <p:sldId id="261" r:id="rId10"/>
    <p:sldId id="262" r:id="rId11"/>
    <p:sldId id="280" r:id="rId12"/>
    <p:sldId id="269" r:id="rId13"/>
    <p:sldId id="270" r:id="rId14"/>
    <p:sldId id="264"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FBF120E-5772-4DEB-9711-ABDEEFBFB1A7}" type="datetimeFigureOut">
              <a:rPr lang="ru-RU" smtClean="0"/>
              <a:t>24.01.2021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B1018E-35DB-4FC8-BE6D-91BA7D529086}" type="slidenum">
              <a:rPr lang="ru-RU" smtClean="0"/>
              <a:t>‹#›</a:t>
            </a:fld>
            <a:endParaRPr lang="ru-RU"/>
          </a:p>
        </p:txBody>
      </p:sp>
    </p:spTree>
    <p:extLst>
      <p:ext uri="{BB962C8B-B14F-4D97-AF65-F5344CB8AC3E}">
        <p14:creationId xmlns:p14="http://schemas.microsoft.com/office/powerpoint/2010/main" val="27177991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24.01.2021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24.01.2021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24.01.2021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24.01.2021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24.01.2021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24.01.2021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24.01.2021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24.01.2021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24.01.2021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24.01.2021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24.01.2021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24.01.2021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0" y="0"/>
            <a:ext cx="9163050" cy="687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ctrTitle"/>
          </p:nvPr>
        </p:nvSpPr>
        <p:spPr>
          <a:xfrm>
            <a:off x="107504" y="2276872"/>
            <a:ext cx="7272808" cy="1395586"/>
          </a:xfrm>
        </p:spPr>
        <p:txBody>
          <a:bodyPr>
            <a:noAutofit/>
          </a:bodyPr>
          <a:lstStyle/>
          <a:p>
            <a:r>
              <a:rPr lang="kk-KZ" sz="4000" b="1" dirty="0">
                <a:solidFill>
                  <a:schemeClr val="bg1"/>
                </a:solidFill>
                <a:latin typeface="Times New Roman" pitchFamily="18" charset="0"/>
                <a:cs typeface="Times New Roman" pitchFamily="18" charset="0"/>
              </a:rPr>
              <a:t>Жол жамылғысы құрылысы</a:t>
            </a:r>
            <a:r>
              <a:rPr lang="ru-RU" dirty="0"/>
              <a:t/>
            </a:r>
            <a:br>
              <a:rPr lang="ru-RU" dirty="0"/>
            </a:br>
            <a:endParaRPr lang="ru-RU"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118168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b="1" dirty="0" err="1">
                <a:latin typeface="Times New Roman" panose="02020603050405020304" pitchFamily="18" charset="0"/>
                <a:cs typeface="Times New Roman" panose="02020603050405020304" pitchFamily="18" charset="0"/>
              </a:rPr>
              <a:t>Жол</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жамылғысын</a:t>
            </a:r>
            <a:r>
              <a:rPr lang="ru-RU" sz="2400" b="1" dirty="0">
                <a:latin typeface="Times New Roman" panose="02020603050405020304" pitchFamily="18" charset="0"/>
                <a:cs typeface="Times New Roman" panose="02020603050405020304" pitchFamily="18" charset="0"/>
              </a:rPr>
              <a:t> салу </a:t>
            </a:r>
            <a:r>
              <a:rPr lang="ru-RU" sz="2400" b="1" dirty="0" err="1">
                <a:latin typeface="Times New Roman" panose="02020603050405020304" pitchFamily="18" charset="0"/>
                <a:cs typeface="Times New Roman" panose="02020603050405020304" pitchFamily="18" charset="0"/>
              </a:rPr>
              <a:t>технологиясының</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жалпы</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сұрақтары</a:t>
            </a:r>
            <a:endParaRPr lang="ru-RU" sz="2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1268760"/>
            <a:ext cx="8229600" cy="4857403"/>
          </a:xfrm>
        </p:spPr>
        <p:txBody>
          <a:bodyPr>
            <a:normAutofit fontScale="55000" lnSpcReduction="20000"/>
          </a:bodyPr>
          <a:lstStyle/>
          <a:p>
            <a:pPr marL="0" lvl="0" indent="468000" algn="just">
              <a:lnSpc>
                <a:spcPct val="120000"/>
              </a:lnSpc>
              <a:buNone/>
            </a:pPr>
            <a:r>
              <a:rPr lang="kk-KZ" b="1" dirty="0">
                <a:latin typeface="Times New Roman" panose="02020603050405020304" pitchFamily="18" charset="0"/>
                <a:cs typeface="Times New Roman" panose="02020603050405020304" pitchFamily="18" charset="0"/>
              </a:rPr>
              <a:t>Жол жамылғысы, төсемесі (жабыны) және негізінің технологиялық </a:t>
            </a:r>
            <a:r>
              <a:rPr lang="kk-KZ" b="1" dirty="0" smtClean="0">
                <a:latin typeface="Times New Roman" panose="02020603050405020304" pitchFamily="18" charset="0"/>
                <a:cs typeface="Times New Roman" panose="02020603050405020304" pitchFamily="18" charset="0"/>
              </a:rPr>
              <a:t>классификациясы: </a:t>
            </a:r>
            <a:endParaRPr lang="ru-RU" b="1" dirty="0">
              <a:latin typeface="Times New Roman" panose="02020603050405020304" pitchFamily="18" charset="0"/>
              <a:cs typeface="Times New Roman" panose="02020603050405020304" pitchFamily="18" charset="0"/>
            </a:endParaRPr>
          </a:p>
          <a:p>
            <a:pPr marL="514350" lvl="0" indent="-514350" algn="just">
              <a:lnSpc>
                <a:spcPct val="120000"/>
              </a:lnSpc>
              <a:buFont typeface="+mj-lt"/>
              <a:buAutoNum type="arabicPeriod"/>
            </a:pPr>
            <a:r>
              <a:rPr lang="kk-KZ" dirty="0">
                <a:latin typeface="Times New Roman" panose="02020603050405020304" pitchFamily="18" charset="0"/>
                <a:cs typeface="Times New Roman" panose="02020603050405020304" pitchFamily="18" charset="0"/>
              </a:rPr>
              <a:t>Жол жамылғысы конструктивті қабаттарының сипаттамалары.</a:t>
            </a:r>
            <a:endParaRPr lang="ru-RU" dirty="0">
              <a:latin typeface="Times New Roman" panose="02020603050405020304" pitchFamily="18" charset="0"/>
              <a:cs typeface="Times New Roman" panose="02020603050405020304" pitchFamily="18" charset="0"/>
            </a:endParaRPr>
          </a:p>
          <a:p>
            <a:pPr marL="514350" lvl="0" indent="-514350" algn="just">
              <a:lnSpc>
                <a:spcPct val="120000"/>
              </a:lnSpc>
              <a:buFont typeface="+mj-lt"/>
              <a:buAutoNum type="arabicPeriod"/>
            </a:pPr>
            <a:r>
              <a:rPr lang="kk-KZ" dirty="0">
                <a:latin typeface="Times New Roman" panose="02020603050405020304" pitchFamily="18" charset="0"/>
                <a:cs typeface="Times New Roman" panose="02020603050405020304" pitchFamily="18" charset="0"/>
              </a:rPr>
              <a:t>Жол жамылғыларының көлденең қимасы түрлері.</a:t>
            </a:r>
            <a:endParaRPr lang="ru-RU" dirty="0">
              <a:latin typeface="Times New Roman" panose="02020603050405020304" pitchFamily="18" charset="0"/>
              <a:cs typeface="Times New Roman" panose="02020603050405020304" pitchFamily="18" charset="0"/>
            </a:endParaRPr>
          </a:p>
          <a:p>
            <a:pPr marL="514350" lvl="0" indent="-514350" algn="just">
              <a:lnSpc>
                <a:spcPct val="120000"/>
              </a:lnSpc>
              <a:buFont typeface="+mj-lt"/>
              <a:buAutoNum type="arabicPeriod"/>
            </a:pPr>
            <a:r>
              <a:rPr lang="kk-KZ" dirty="0">
                <a:latin typeface="Times New Roman" panose="02020603050405020304" pitchFamily="18" charset="0"/>
                <a:cs typeface="Times New Roman" panose="02020603050405020304" pitchFamily="18" charset="0"/>
              </a:rPr>
              <a:t>Жол-құрылыс материалдарының түрге бөлінуі.</a:t>
            </a:r>
            <a:endParaRPr lang="ru-RU" dirty="0">
              <a:latin typeface="Times New Roman" panose="02020603050405020304" pitchFamily="18" charset="0"/>
              <a:cs typeface="Times New Roman" panose="02020603050405020304" pitchFamily="18" charset="0"/>
            </a:endParaRPr>
          </a:p>
          <a:p>
            <a:pPr marL="0" indent="468000" algn="just">
              <a:lnSpc>
                <a:spcPct val="120000"/>
              </a:lnSpc>
              <a:buNone/>
            </a:pPr>
            <a:r>
              <a:rPr lang="kk-KZ"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a:p>
            <a:pPr marL="0" indent="468000" algn="just">
              <a:lnSpc>
                <a:spcPct val="120000"/>
              </a:lnSpc>
              <a:buNone/>
            </a:pPr>
            <a:r>
              <a:rPr lang="kk-KZ" b="1" dirty="0">
                <a:latin typeface="Times New Roman" panose="02020603050405020304" pitchFamily="18" charset="0"/>
                <a:cs typeface="Times New Roman" panose="02020603050405020304" pitchFamily="18" charset="0"/>
              </a:rPr>
              <a:t>Кіріспе</a:t>
            </a:r>
            <a:endParaRPr lang="ru-RU" b="1" dirty="0">
              <a:latin typeface="Times New Roman" panose="02020603050405020304" pitchFamily="18" charset="0"/>
              <a:cs typeface="Times New Roman" panose="02020603050405020304" pitchFamily="18" charset="0"/>
            </a:endParaRPr>
          </a:p>
          <a:p>
            <a:pPr marL="0" indent="468000" algn="just">
              <a:lnSpc>
                <a:spcPct val="120000"/>
              </a:lnSpc>
              <a:buNone/>
            </a:pPr>
            <a:r>
              <a:rPr lang="kk-KZ" dirty="0">
                <a:latin typeface="Times New Roman" panose="02020603050405020304" pitchFamily="18" charset="0"/>
                <a:cs typeface="Times New Roman" panose="02020603050405020304" pitchFamily="18" charset="0"/>
              </a:rPr>
              <a:t>«Автомобиль жолдарын салу технологиясы» пәні жол жамылғыларының, төсемелердің, негіздердің технологиялық жіктелуін; жол-құрылыс материалдарының жіктелуін; жол жамылғыларын салу үшін қолданылатын машиналарды; қарапайым типті төсемелердің құрылысын; өтпелі типті төсемелердің құрылысын; жеңіл типті жетілдірілген төсемелердің құрылысын; асфальтбетон төсемелері мен негіздердің құрылысын; цемент-бетон төсемелері мен негіздердің құрылысын; жол жамылғысын салу кезінде сапаны бақылауды қарастырады.</a:t>
            </a:r>
            <a:endParaRPr lang="ru-RU" dirty="0">
              <a:latin typeface="Times New Roman" panose="02020603050405020304" pitchFamily="18" charset="0"/>
              <a:cs typeface="Times New Roman" panose="02020603050405020304" pitchFamily="18" charset="0"/>
            </a:endParaRPr>
          </a:p>
          <a:p>
            <a:pPr marL="0" indent="0">
              <a:buNone/>
            </a:pPr>
            <a:endParaRPr lang="ru-RU" dirty="0"/>
          </a:p>
        </p:txBody>
      </p:sp>
    </p:spTree>
    <p:extLst>
      <p:ext uri="{BB962C8B-B14F-4D97-AF65-F5344CB8AC3E}">
        <p14:creationId xmlns:p14="http://schemas.microsoft.com/office/powerpoint/2010/main" val="3981689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2074"/>
          </a:xfrm>
        </p:spPr>
        <p:txBody>
          <a:bodyPr>
            <a:normAutofit/>
          </a:bodyPr>
          <a:lstStyle/>
          <a:p>
            <a:r>
              <a:rPr lang="ru-RU" sz="2200" b="1" dirty="0">
                <a:latin typeface="Times New Roman" panose="02020603050405020304" pitchFamily="18" charset="0"/>
                <a:cs typeface="Times New Roman" panose="02020603050405020304" pitchFamily="18" charset="0"/>
              </a:rPr>
              <a:t>ҰСЫНЫЛАТЫН ӘДЕБИЕТТЕР ТІЗІМІ</a:t>
            </a:r>
          </a:p>
        </p:txBody>
      </p:sp>
      <p:sp>
        <p:nvSpPr>
          <p:cNvPr id="3" name="Объект 2"/>
          <p:cNvSpPr>
            <a:spLocks noGrp="1"/>
          </p:cNvSpPr>
          <p:nvPr>
            <p:ph idx="1"/>
          </p:nvPr>
        </p:nvSpPr>
        <p:spPr>
          <a:xfrm>
            <a:off x="457200" y="836712"/>
            <a:ext cx="8229600" cy="5904656"/>
          </a:xfrm>
        </p:spPr>
        <p:txBody>
          <a:bodyPr>
            <a:noAutofit/>
          </a:bodyPr>
          <a:lstStyle/>
          <a:p>
            <a:pPr lvl="0">
              <a:spcBef>
                <a:spcPts val="0"/>
              </a:spcBef>
              <a:buFont typeface="+mj-lt"/>
              <a:buAutoNum type="arabicPeriod"/>
            </a:pPr>
            <a:r>
              <a:rPr lang="kk-KZ" sz="1800" dirty="0">
                <a:latin typeface="Times New Roman" panose="02020603050405020304" pitchFamily="18" charset="0"/>
                <a:cs typeface="Times New Roman" panose="02020603050405020304" pitchFamily="18" charset="0"/>
              </a:rPr>
              <a:t>Строительство автомобильных дорог: учебник / коллектив авторов; под ред. В.В. Ушакова и В.М. Ольховикова. – М. : КНОРУС, 2013. – 576 с.</a:t>
            </a:r>
            <a:endParaRPr lang="ru-RU" sz="1800" dirty="0">
              <a:latin typeface="Times New Roman" panose="02020603050405020304" pitchFamily="18" charset="0"/>
              <a:cs typeface="Times New Roman" panose="02020603050405020304" pitchFamily="18" charset="0"/>
            </a:endParaRPr>
          </a:p>
          <a:p>
            <a:pPr lvl="0">
              <a:spcBef>
                <a:spcPts val="0"/>
              </a:spcBef>
              <a:buFont typeface="+mj-lt"/>
              <a:buAutoNum type="arabicPeriod"/>
            </a:pPr>
            <a:r>
              <a:rPr lang="ru-RU" sz="1800" dirty="0">
                <a:latin typeface="Times New Roman" panose="02020603050405020304" pitchFamily="18" charset="0"/>
                <a:cs typeface="Times New Roman" panose="02020603050405020304" pitchFamily="18" charset="0"/>
              </a:rPr>
              <a:t>Реконструкция автомобильных дорог:</a:t>
            </a:r>
            <a:r>
              <a:rPr lang="ru-RU" sz="1800" b="1" dirty="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учебное пособие</a:t>
            </a:r>
            <a:r>
              <a:rPr lang="ru-RU" sz="1800" b="1" dirty="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И.Н. </a:t>
            </a:r>
            <a:r>
              <a:rPr lang="ru-RU" sz="1800" dirty="0" err="1">
                <a:latin typeface="Times New Roman" panose="02020603050405020304" pitchFamily="18" charset="0"/>
                <a:cs typeface="Times New Roman" panose="02020603050405020304" pitchFamily="18" charset="0"/>
              </a:rPr>
              <a:t>Папакин</a:t>
            </a:r>
            <a:r>
              <a:rPr lang="ru-RU" sz="1800" dirty="0">
                <a:latin typeface="Times New Roman" panose="02020603050405020304" pitchFamily="18" charset="0"/>
                <a:cs typeface="Times New Roman" panose="02020603050405020304" pitchFamily="18" charset="0"/>
              </a:rPr>
              <a:t>. – Омск: </a:t>
            </a:r>
            <a:r>
              <a:rPr lang="kk-KZ" sz="1800" dirty="0">
                <a:latin typeface="Times New Roman" panose="02020603050405020304" pitchFamily="18" charset="0"/>
                <a:cs typeface="Times New Roman" panose="02020603050405020304" pitchFamily="18" charset="0"/>
              </a:rPr>
              <a:t>С</a:t>
            </a:r>
            <a:r>
              <a:rPr lang="ru-RU" sz="1800" dirty="0" err="1">
                <a:latin typeface="Times New Roman" panose="02020603050405020304" pitchFamily="18" charset="0"/>
                <a:cs typeface="Times New Roman" panose="02020603050405020304" pitchFamily="18" charset="0"/>
              </a:rPr>
              <a:t>ибАДИ</a:t>
            </a:r>
            <a:r>
              <a:rPr lang="ru-RU" sz="1800" dirty="0">
                <a:latin typeface="Times New Roman" panose="02020603050405020304" pitchFamily="18" charset="0"/>
                <a:cs typeface="Times New Roman" panose="02020603050405020304" pitchFamily="18" charset="0"/>
              </a:rPr>
              <a:t>, 2013. – 84 с.</a:t>
            </a:r>
          </a:p>
          <a:p>
            <a:pPr lvl="0">
              <a:spcBef>
                <a:spcPts val="0"/>
              </a:spcBef>
              <a:buFont typeface="+mj-lt"/>
              <a:buAutoNum type="arabicPeriod"/>
            </a:pPr>
            <a:r>
              <a:rPr lang="ru-RU" sz="1800" dirty="0">
                <a:latin typeface="Times New Roman" panose="02020603050405020304" pitchFamily="18" charset="0"/>
                <a:cs typeface="Times New Roman" panose="02020603050405020304" pitchFamily="18" charset="0"/>
              </a:rPr>
              <a:t>Справочная энциклопедия дорожника. Том </a:t>
            </a:r>
            <a:r>
              <a:rPr lang="en-GB" sz="1800" dirty="0">
                <a:latin typeface="Times New Roman" panose="02020603050405020304" pitchFamily="18" charset="0"/>
                <a:cs typeface="Times New Roman" panose="02020603050405020304" pitchFamily="18" charset="0"/>
              </a:rPr>
              <a:t>I</a:t>
            </a:r>
            <a:r>
              <a:rPr lang="ru-RU" sz="1800" dirty="0">
                <a:latin typeface="Times New Roman" panose="02020603050405020304" pitchFamily="18" charset="0"/>
                <a:cs typeface="Times New Roman" panose="02020603050405020304" pitchFamily="18" charset="0"/>
              </a:rPr>
              <a:t>. Строительство и реконструкция автомобильных дорог   /Под. ред. А.</a:t>
            </a:r>
            <a:r>
              <a:rPr lang="kk-KZ" sz="1800" dirty="0">
                <a:latin typeface="Times New Roman" panose="02020603050405020304" pitchFamily="18" charset="0"/>
                <a:cs typeface="Times New Roman" panose="02020603050405020304" pitchFamily="18" charset="0"/>
              </a:rPr>
              <a:t>П. Васильева</a:t>
            </a:r>
            <a:r>
              <a:rPr lang="ru-RU" sz="1800" dirty="0">
                <a:latin typeface="Times New Roman" panose="02020603050405020304" pitchFamily="18" charset="0"/>
                <a:cs typeface="Times New Roman" panose="02020603050405020304" pitchFamily="18" charset="0"/>
              </a:rPr>
              <a:t> –М.: Транспорт, 2005.</a:t>
            </a:r>
          </a:p>
          <a:p>
            <a:pPr lvl="0">
              <a:spcBef>
                <a:spcPts val="0"/>
              </a:spcBef>
              <a:buFont typeface="+mj-lt"/>
              <a:buAutoNum type="arabicPeriod"/>
            </a:pPr>
            <a:r>
              <a:rPr lang="ru-RU" sz="1800" dirty="0">
                <a:latin typeface="Times New Roman" panose="02020603050405020304" pitchFamily="18" charset="0"/>
                <a:cs typeface="Times New Roman" panose="02020603050405020304" pitchFamily="18" charset="0"/>
              </a:rPr>
              <a:t>Справочник дорожного мастера. Строительство, эксплуатация и ремонт    автомобильных дорог. – М.: Инфра-Инженерия, 2005.</a:t>
            </a:r>
          </a:p>
          <a:p>
            <a:pPr lvl="0">
              <a:spcBef>
                <a:spcPts val="0"/>
              </a:spcBef>
              <a:buFont typeface="+mj-lt"/>
              <a:buAutoNum type="arabicPeriod"/>
            </a:pPr>
            <a:r>
              <a:rPr lang="ru-RU" sz="1800" dirty="0">
                <a:latin typeface="Times New Roman" panose="02020603050405020304" pitchFamily="18" charset="0"/>
                <a:cs typeface="Times New Roman" panose="02020603050405020304" pitchFamily="18" charset="0"/>
              </a:rPr>
              <a:t>Технология и организация строительства автомобильных дорог: Учебник / Под. Ред. Н.В. </a:t>
            </a:r>
            <a:r>
              <a:rPr lang="ru-RU" sz="1800" dirty="0" err="1">
                <a:latin typeface="Times New Roman" panose="02020603050405020304" pitchFamily="18" charset="0"/>
                <a:cs typeface="Times New Roman" panose="02020603050405020304" pitchFamily="18" charset="0"/>
              </a:rPr>
              <a:t>Горелышева</a:t>
            </a:r>
            <a:r>
              <a:rPr lang="ru-RU" sz="1800" dirty="0">
                <a:latin typeface="Times New Roman" panose="02020603050405020304" pitchFamily="18" charset="0"/>
                <a:cs typeface="Times New Roman" panose="02020603050405020304" pitchFamily="18" charset="0"/>
              </a:rPr>
              <a:t>-М.: Транспорт, 1992.</a:t>
            </a:r>
          </a:p>
          <a:p>
            <a:pPr lvl="0">
              <a:spcBef>
                <a:spcPts val="0"/>
              </a:spcBef>
              <a:buFont typeface="+mj-lt"/>
              <a:buAutoNum type="arabicPeriod"/>
            </a:pPr>
            <a:r>
              <a:rPr lang="ru-RU" sz="1800" dirty="0">
                <a:latin typeface="Times New Roman" panose="02020603050405020304" pitchFamily="18" charset="0"/>
                <a:cs typeface="Times New Roman" panose="02020603050405020304" pitchFamily="18" charset="0"/>
              </a:rPr>
              <a:t>Е РК 8.04-01-2011</a:t>
            </a:r>
            <a:r>
              <a:rPr lang="kk-KZ" sz="1800" dirty="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Сборник Е2. «Земляные работы. </a:t>
            </a:r>
            <a:r>
              <a:rPr lang="ru-RU" sz="1800" dirty="0" err="1">
                <a:latin typeface="Times New Roman" panose="02020603050405020304" pitchFamily="18" charset="0"/>
                <a:cs typeface="Times New Roman" panose="02020603050405020304" pitchFamily="18" charset="0"/>
              </a:rPr>
              <a:t>Вып</a:t>
            </a:r>
            <a:r>
              <a:rPr lang="ru-RU" sz="1800" dirty="0">
                <a:latin typeface="Times New Roman" panose="02020603050405020304" pitchFamily="18" charset="0"/>
                <a:cs typeface="Times New Roman" panose="02020603050405020304" pitchFamily="18" charset="0"/>
              </a:rPr>
              <a:t>. 1. Механизированные и ручные земляные работы». Издание официальное</a:t>
            </a:r>
            <a:r>
              <a:rPr lang="kk-KZ" sz="1800" dirty="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Агентство Республики Казахстан по делам строительства и жилищно-коммунального хозяйства</a:t>
            </a:r>
            <a:r>
              <a:rPr lang="kk-KZ" sz="1800" dirty="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Астана 2011</a:t>
            </a:r>
            <a:r>
              <a:rPr lang="kk-KZ" sz="1800" dirty="0">
                <a:latin typeface="Times New Roman" panose="02020603050405020304" pitchFamily="18" charset="0"/>
                <a:cs typeface="Times New Roman" panose="02020603050405020304" pitchFamily="18" charset="0"/>
              </a:rPr>
              <a:t> – 491с.</a:t>
            </a:r>
            <a:endParaRPr lang="ru-RU" sz="1800" dirty="0">
              <a:latin typeface="Times New Roman" panose="02020603050405020304" pitchFamily="18" charset="0"/>
              <a:cs typeface="Times New Roman" panose="02020603050405020304" pitchFamily="18" charset="0"/>
            </a:endParaRPr>
          </a:p>
          <a:p>
            <a:pPr lvl="0">
              <a:spcBef>
                <a:spcPts val="0"/>
              </a:spcBef>
              <a:buFont typeface="+mj-lt"/>
              <a:buAutoNum type="arabicPeriod"/>
            </a:pPr>
            <a:r>
              <a:rPr lang="ru-RU" sz="1800" dirty="0">
                <a:latin typeface="Times New Roman" panose="02020603050405020304" pitchFamily="18" charset="0"/>
                <a:cs typeface="Times New Roman" panose="02020603050405020304" pitchFamily="18" charset="0"/>
              </a:rPr>
              <a:t>Е РК 8.04-01-2011</a:t>
            </a:r>
            <a:r>
              <a:rPr lang="kk-KZ" sz="1800" dirty="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Сборник Е</a:t>
            </a:r>
            <a:r>
              <a:rPr lang="kk-KZ" sz="1800" dirty="0">
                <a:latin typeface="Times New Roman" panose="02020603050405020304" pitchFamily="18" charset="0"/>
                <a:cs typeface="Times New Roman" panose="02020603050405020304" pitchFamily="18" charset="0"/>
              </a:rPr>
              <a:t>17</a:t>
            </a:r>
            <a:r>
              <a:rPr lang="ru-RU" sz="1800" dirty="0">
                <a:latin typeface="Times New Roman" panose="02020603050405020304" pitchFamily="18" charset="0"/>
                <a:cs typeface="Times New Roman" panose="02020603050405020304" pitchFamily="18" charset="0"/>
              </a:rPr>
              <a:t>. «</a:t>
            </a:r>
            <a:r>
              <a:rPr lang="kk-KZ" sz="1800" dirty="0">
                <a:latin typeface="Times New Roman" panose="02020603050405020304" pitchFamily="18" charset="0"/>
                <a:cs typeface="Times New Roman" panose="02020603050405020304" pitchFamily="18" charset="0"/>
              </a:rPr>
              <a:t>Строительство автомобильных дорог</a:t>
            </a:r>
            <a:r>
              <a:rPr lang="ru-RU" sz="1800" dirty="0">
                <a:latin typeface="Times New Roman" panose="02020603050405020304" pitchFamily="18" charset="0"/>
                <a:cs typeface="Times New Roman" panose="02020603050405020304" pitchFamily="18" charset="0"/>
              </a:rPr>
              <a:t>». Издание официальное</a:t>
            </a:r>
            <a:r>
              <a:rPr lang="kk-KZ" sz="1800" dirty="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Агентство Республики Казахстан по делам строительства и жилищно-коммунального хозяйства</a:t>
            </a:r>
            <a:r>
              <a:rPr lang="kk-KZ" sz="1800" dirty="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Астана 2011</a:t>
            </a:r>
            <a:r>
              <a:rPr lang="kk-KZ" sz="1800" dirty="0">
                <a:latin typeface="Times New Roman" panose="02020603050405020304" pitchFamily="18" charset="0"/>
                <a:cs typeface="Times New Roman" panose="02020603050405020304" pitchFamily="18" charset="0"/>
              </a:rPr>
              <a:t> – 200 с.</a:t>
            </a:r>
            <a:endParaRPr lang="ru-RU" sz="1800" dirty="0">
              <a:latin typeface="Times New Roman" panose="02020603050405020304" pitchFamily="18" charset="0"/>
              <a:cs typeface="Times New Roman" panose="02020603050405020304" pitchFamily="18" charset="0"/>
            </a:endParaRPr>
          </a:p>
          <a:p>
            <a:pPr lvl="0">
              <a:spcBef>
                <a:spcPts val="0"/>
              </a:spcBef>
              <a:buFont typeface="+mj-lt"/>
              <a:buAutoNum type="arabicPeriod"/>
            </a:pPr>
            <a:r>
              <a:rPr lang="ru-RU" sz="1800" dirty="0">
                <a:latin typeface="Times New Roman" panose="02020603050405020304" pitchFamily="18" charset="0"/>
                <a:cs typeface="Times New Roman" panose="02020603050405020304" pitchFamily="18" charset="0"/>
              </a:rPr>
              <a:t>СП РК 2.04-01-2017. Строительная климатология, Астана 2017.</a:t>
            </a:r>
          </a:p>
          <a:p>
            <a:pPr lvl="0">
              <a:spcBef>
                <a:spcPts val="0"/>
              </a:spcBef>
              <a:buFont typeface="+mj-lt"/>
              <a:buAutoNum type="arabicPeriod"/>
            </a:pPr>
            <a:r>
              <a:rPr lang="ru-RU" sz="1800" dirty="0">
                <a:latin typeface="Times New Roman" panose="02020603050405020304" pitchFamily="18" charset="0"/>
                <a:cs typeface="Times New Roman" panose="02020603050405020304" pitchFamily="18" charset="0"/>
              </a:rPr>
              <a:t>Р РК 218-42-2014 Методические рекомендации по применению </a:t>
            </a:r>
            <a:r>
              <a:rPr lang="ru-RU" sz="1800" dirty="0" err="1">
                <a:latin typeface="Times New Roman" panose="02020603050405020304" pitchFamily="18" charset="0"/>
                <a:cs typeface="Times New Roman" panose="02020603050405020304" pitchFamily="18" charset="0"/>
              </a:rPr>
              <a:t>геосинтетических</a:t>
            </a:r>
            <a:r>
              <a:rPr lang="ru-RU" sz="1800" dirty="0">
                <a:latin typeface="Times New Roman" panose="02020603050405020304" pitchFamily="18" charset="0"/>
                <a:cs typeface="Times New Roman" panose="02020603050405020304" pitchFamily="18" charset="0"/>
              </a:rPr>
              <a:t> материалов в дорожном строительстве. </a:t>
            </a:r>
            <a:r>
              <a:rPr lang="ru-RU" sz="1800" dirty="0" err="1">
                <a:latin typeface="Times New Roman" panose="02020603050405020304" pitchFamily="18" charset="0"/>
                <a:cs typeface="Times New Roman" panose="02020603050405020304" pitchFamily="18" charset="0"/>
              </a:rPr>
              <a:t>Вз</a:t>
            </a:r>
            <a:r>
              <a:rPr lang="kk-KZ" sz="1800" dirty="0">
                <a:latin typeface="Times New Roman" panose="02020603050405020304" pitchFamily="18" charset="0"/>
                <a:cs typeface="Times New Roman" panose="02020603050405020304" pitchFamily="18" charset="0"/>
              </a:rPr>
              <a:t>а</a:t>
            </a:r>
            <a:r>
              <a:rPr lang="ru-RU" sz="1800" dirty="0">
                <a:latin typeface="Times New Roman" panose="02020603050405020304" pitchFamily="18" charset="0"/>
                <a:cs typeface="Times New Roman" panose="02020603050405020304" pitchFamily="18" charset="0"/>
              </a:rPr>
              <a:t>м. Р РК 218-42-2005.</a:t>
            </a:r>
          </a:p>
          <a:p>
            <a:pPr>
              <a:spcBef>
                <a:spcPts val="0"/>
              </a:spcBef>
              <a:buFont typeface="+mj-lt"/>
              <a:buAutoNum type="arabicPeriod"/>
            </a:pPr>
            <a:endParaRPr lang="ru-RU" sz="1800" dirty="0"/>
          </a:p>
        </p:txBody>
      </p:sp>
    </p:spTree>
    <p:extLst>
      <p:ext uri="{BB962C8B-B14F-4D97-AF65-F5344CB8AC3E}">
        <p14:creationId xmlns:p14="http://schemas.microsoft.com/office/powerpoint/2010/main" val="1412507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378" y="111444"/>
            <a:ext cx="8229600" cy="562074"/>
          </a:xfrm>
        </p:spPr>
        <p:txBody>
          <a:bodyPr>
            <a:normAutofit/>
          </a:bodyPr>
          <a:lstStyle/>
          <a:p>
            <a:r>
              <a:rPr lang="ru-RU" sz="2200" b="1" dirty="0">
                <a:latin typeface="Times New Roman" panose="02020603050405020304" pitchFamily="18" charset="0"/>
                <a:cs typeface="Times New Roman" panose="02020603050405020304" pitchFamily="18" charset="0"/>
              </a:rPr>
              <a:t>ҰСЫНЫЛАТЫН ӘДЕБИЕТТЕР ТІЗІМІ</a:t>
            </a:r>
          </a:p>
        </p:txBody>
      </p:sp>
      <p:sp>
        <p:nvSpPr>
          <p:cNvPr id="3" name="Объект 2"/>
          <p:cNvSpPr>
            <a:spLocks noGrp="1"/>
          </p:cNvSpPr>
          <p:nvPr>
            <p:ph idx="1"/>
          </p:nvPr>
        </p:nvSpPr>
        <p:spPr>
          <a:xfrm>
            <a:off x="457200" y="692696"/>
            <a:ext cx="8579296" cy="5949280"/>
          </a:xfrm>
        </p:spPr>
        <p:txBody>
          <a:bodyPr>
            <a:noAutofit/>
          </a:bodyPr>
          <a:lstStyle/>
          <a:p>
            <a:pPr marL="914400" lvl="0" indent="-468000">
              <a:buFont typeface="+mj-lt"/>
              <a:buAutoNum type="arabicPeriod"/>
            </a:pPr>
            <a:r>
              <a:rPr lang="ru-RU" sz="1800" dirty="0" smtClean="0">
                <a:latin typeface="Times New Roman" panose="02020603050405020304" pitchFamily="18" charset="0"/>
                <a:cs typeface="Times New Roman" panose="02020603050405020304" pitchFamily="18" charset="0"/>
              </a:rPr>
              <a:t>Р </a:t>
            </a:r>
            <a:r>
              <a:rPr lang="ru-RU" sz="1800" dirty="0">
                <a:latin typeface="Times New Roman" panose="02020603050405020304" pitchFamily="18" charset="0"/>
                <a:cs typeface="Times New Roman" panose="02020603050405020304" pitchFamily="18" charset="0"/>
              </a:rPr>
              <a:t>РК 218-91-2011 Рекомендации по применению полимерно-минеральной композиции на основе </a:t>
            </a:r>
            <a:r>
              <a:rPr lang="ru-RU" sz="1800" dirty="0" err="1">
                <a:latin typeface="Times New Roman" panose="02020603050405020304" pitchFamily="18" charset="0"/>
                <a:cs typeface="Times New Roman" panose="02020603050405020304" pitchFamily="18" charset="0"/>
              </a:rPr>
              <a:t>редиспергируемых</a:t>
            </a:r>
            <a:r>
              <a:rPr lang="ru-RU" sz="1800" dirty="0">
                <a:latin typeface="Times New Roman" panose="02020603050405020304" pitchFamily="18" charset="0"/>
                <a:cs typeface="Times New Roman" panose="02020603050405020304" pitchFamily="18" charset="0"/>
              </a:rPr>
              <a:t> полимерных порошков и минеральных наполнителей </a:t>
            </a:r>
            <a:r>
              <a:rPr lang="en-US" sz="1800" dirty="0">
                <a:latin typeface="Times New Roman" panose="02020603050405020304" pitchFamily="18" charset="0"/>
                <a:cs typeface="Times New Roman" panose="02020603050405020304" pitchFamily="18" charset="0"/>
              </a:rPr>
              <a:t>NICOFLOK</a:t>
            </a:r>
            <a:r>
              <a:rPr lang="ru-RU" sz="1800" dirty="0">
                <a:latin typeface="Times New Roman" panose="02020603050405020304" pitchFamily="18" charset="0"/>
                <a:cs typeface="Times New Roman" panose="02020603050405020304" pitchFamily="18" charset="0"/>
              </a:rPr>
              <a:t> при строительстве дорог.</a:t>
            </a:r>
          </a:p>
          <a:p>
            <a:pPr marL="914400" lvl="0" indent="-468000">
              <a:buFont typeface="+mj-lt"/>
              <a:buAutoNum type="arabicPeriod"/>
            </a:pPr>
            <a:r>
              <a:rPr lang="ru-RU" sz="1800" dirty="0" smtClean="0">
                <a:latin typeface="Times New Roman" panose="02020603050405020304" pitchFamily="18" charset="0"/>
                <a:cs typeface="Times New Roman" panose="02020603050405020304" pitchFamily="18" charset="0"/>
              </a:rPr>
              <a:t>Р РК 218-92-2011 Рекомендации по применению модификатора </a:t>
            </a:r>
            <a:r>
              <a:rPr lang="en-US" sz="1800" dirty="0" smtClean="0">
                <a:latin typeface="Times New Roman" panose="02020603050405020304" pitchFamily="18" charset="0"/>
                <a:cs typeface="Times New Roman" panose="02020603050405020304" pitchFamily="18" charset="0"/>
              </a:rPr>
              <a:t>SAS CR</a:t>
            </a:r>
            <a:r>
              <a:rPr lang="ru-RU" sz="1800" dirty="0" smtClean="0">
                <a:latin typeface="Times New Roman" panose="02020603050405020304" pitchFamily="18" charset="0"/>
                <a:cs typeface="Times New Roman" panose="02020603050405020304" pitchFamily="18" charset="0"/>
              </a:rPr>
              <a:t> в дорожном строительстве</a:t>
            </a:r>
          </a:p>
          <a:p>
            <a:pPr marL="914400" lvl="0" indent="-468000">
              <a:buFont typeface="+mj-lt"/>
              <a:buAutoNum type="arabicPeriod"/>
            </a:pPr>
            <a:r>
              <a:rPr lang="ru-RU" sz="1800" dirty="0" smtClean="0">
                <a:latin typeface="Times New Roman" panose="02020603050405020304" pitchFamily="18" charset="0"/>
                <a:cs typeface="Times New Roman" panose="02020603050405020304" pitchFamily="18" charset="0"/>
              </a:rPr>
              <a:t>Р РК 218-82-2010 Рекомендации по применению горячих щебеночно-мастичных асфальтобетонных смесей МАК- ЩМА, приготовленных на основе МАК- битума для строительства, реконструкции и ремонта автомобильных дорог</a:t>
            </a:r>
          </a:p>
          <a:p>
            <a:pPr marL="914400" lvl="0" indent="-468000">
              <a:buFont typeface="+mj-lt"/>
              <a:buAutoNum type="arabicPeriod"/>
            </a:pPr>
            <a:r>
              <a:rPr lang="ru-RU" sz="1800" dirty="0" smtClean="0">
                <a:latin typeface="Times New Roman" panose="02020603050405020304" pitchFamily="18" charset="0"/>
                <a:cs typeface="Times New Roman" panose="02020603050405020304" pitchFamily="18" charset="0"/>
              </a:rPr>
              <a:t>Р РК 218-74-2009 Рекомендации по ремонту асфальтобетонных покрытий холодными битумоминеральными смесями, приготовленными на основе мак-порошка</a:t>
            </a:r>
          </a:p>
          <a:p>
            <a:pPr marL="914400" lvl="0" indent="-468000">
              <a:buFont typeface="+mj-lt"/>
              <a:buAutoNum type="arabicPeriod"/>
            </a:pPr>
            <a:r>
              <a:rPr lang="ru-RU" sz="1800" dirty="0" smtClean="0">
                <a:latin typeface="Times New Roman" panose="02020603050405020304" pitchFamily="18" charset="0"/>
                <a:cs typeface="Times New Roman" panose="02020603050405020304" pitchFamily="18" charset="0"/>
              </a:rPr>
              <a:t>Р РК 218-53-2006 Рекомендации по применению гранулированных шлаков свинцового производства АО «</a:t>
            </a:r>
            <a:r>
              <a:rPr lang="ru-RU" sz="1800" dirty="0" err="1" smtClean="0">
                <a:latin typeface="Times New Roman" panose="02020603050405020304" pitchFamily="18" charset="0"/>
                <a:cs typeface="Times New Roman" panose="02020603050405020304" pitchFamily="18" charset="0"/>
              </a:rPr>
              <a:t>Казцинк</a:t>
            </a:r>
            <a:r>
              <a:rPr lang="ru-RU" sz="1800" dirty="0" smtClean="0">
                <a:latin typeface="Times New Roman" panose="02020603050405020304" pitchFamily="18" charset="0"/>
                <a:cs typeface="Times New Roman" panose="02020603050405020304" pitchFamily="18" charset="0"/>
              </a:rPr>
              <a:t>» в дорожном строительстве</a:t>
            </a:r>
          </a:p>
          <a:p>
            <a:pPr marL="914400" lvl="0" indent="-468000">
              <a:buFont typeface="+mj-lt"/>
              <a:buAutoNum type="arabicPeriod"/>
            </a:pPr>
            <a:r>
              <a:rPr lang="ru-RU" sz="1800" dirty="0" smtClean="0">
                <a:latin typeface="Times New Roman" panose="02020603050405020304" pitchFamily="18" charset="0"/>
                <a:cs typeface="Times New Roman" panose="02020603050405020304" pitchFamily="18" charset="0"/>
              </a:rPr>
              <a:t>Р РК 218-131-2016 Рекомендации по применению стабилизатора </a:t>
            </a:r>
            <a:r>
              <a:rPr lang="en-US" sz="1800" dirty="0" err="1" smtClean="0">
                <a:latin typeface="Times New Roman" panose="02020603050405020304" pitchFamily="18" charset="0"/>
                <a:cs typeface="Times New Roman" panose="02020603050405020304" pitchFamily="18" charset="0"/>
              </a:rPr>
              <a:t>Envirotac</a:t>
            </a:r>
            <a:r>
              <a:rPr lang="ru-RU" sz="1800" dirty="0" smtClean="0">
                <a:latin typeface="Times New Roman" panose="02020603050405020304" pitchFamily="18" charset="0"/>
                <a:cs typeface="Times New Roman" panose="02020603050405020304" pitchFamily="18" charset="0"/>
              </a:rPr>
              <a:t> при строительстве и ремонте автомобильных дорог. Введен впервые.</a:t>
            </a:r>
          </a:p>
          <a:p>
            <a:pPr marL="914400" lvl="0" indent="-468000">
              <a:buFont typeface="+mj-lt"/>
              <a:buAutoNum type="arabicPeriod"/>
            </a:pPr>
            <a:r>
              <a:rPr lang="ru-RU" sz="1800" dirty="0" smtClean="0">
                <a:latin typeface="Times New Roman" panose="02020603050405020304" pitchFamily="18" charset="0"/>
                <a:cs typeface="Times New Roman" panose="02020603050405020304" pitchFamily="18" charset="0"/>
              </a:rPr>
              <a:t>Р РК 218-120-2014 Рекомендации по приготовлению и применению асфальтобетонных смесей с энергосберегающими добавками («теплые» смеси).</a:t>
            </a:r>
          </a:p>
          <a:p>
            <a:pPr marL="914400" lvl="0" indent="-468000">
              <a:buFont typeface="+mj-lt"/>
              <a:buAutoNum type="arabicPeriod"/>
            </a:pPr>
            <a:r>
              <a:rPr lang="ru-RU" sz="1800" dirty="0" smtClean="0">
                <a:latin typeface="Times New Roman" panose="02020603050405020304" pitchFamily="18" charset="0"/>
                <a:cs typeface="Times New Roman" panose="02020603050405020304" pitchFamily="18" charset="0"/>
              </a:rPr>
              <a:t>Р РК 218-107-2014 Рекомендации по применению стабилизаторов грунтов при строительстве и ремонте автомобильных дорог.</a:t>
            </a:r>
          </a:p>
          <a:p>
            <a:pPr marL="514350" indent="-468000">
              <a:buFont typeface="+mj-lt"/>
              <a:buAutoNum type="arabicPeriod"/>
            </a:pPr>
            <a:endParaRPr lang="ru-RU" sz="1800" dirty="0"/>
          </a:p>
        </p:txBody>
      </p:sp>
    </p:spTree>
    <p:extLst>
      <p:ext uri="{BB962C8B-B14F-4D97-AF65-F5344CB8AC3E}">
        <p14:creationId xmlns:p14="http://schemas.microsoft.com/office/powerpoint/2010/main" val="40683488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548680"/>
            <a:ext cx="8229600" cy="5976664"/>
          </a:xfrm>
        </p:spPr>
        <p:txBody>
          <a:bodyPr>
            <a:noAutofit/>
          </a:bodyPr>
          <a:lstStyle/>
          <a:p>
            <a:pPr marL="0" indent="468000" algn="just">
              <a:spcBef>
                <a:spcPts val="0"/>
              </a:spcBef>
              <a:buNone/>
            </a:pPr>
            <a:r>
              <a:rPr lang="kk-KZ" sz="1800" b="1" dirty="0">
                <a:latin typeface="Times New Roman" panose="02020603050405020304" pitchFamily="18" charset="0"/>
                <a:cs typeface="Times New Roman" panose="02020603050405020304" pitchFamily="18" charset="0"/>
              </a:rPr>
              <a:t>Қазіргі уақытта жол шаруашылығын инновациялық дамыту қажеттілігі келесі факторлардың әсерімен анықталады:</a:t>
            </a:r>
            <a:endParaRPr lang="ru-RU" sz="1800" b="1" dirty="0">
              <a:latin typeface="Times New Roman" panose="02020603050405020304" pitchFamily="18" charset="0"/>
              <a:cs typeface="Times New Roman" panose="02020603050405020304" pitchFamily="18" charset="0"/>
            </a:endParaRPr>
          </a:p>
          <a:p>
            <a:pPr marL="0" lvl="0">
              <a:spcBef>
                <a:spcPts val="0"/>
              </a:spcBef>
            </a:pPr>
            <a:r>
              <a:rPr lang="kk-KZ" sz="1800" dirty="0">
                <a:latin typeface="Times New Roman" panose="02020603050405020304" pitchFamily="18" charset="0"/>
                <a:cs typeface="Times New Roman" panose="02020603050405020304" pitchFamily="18" charset="0"/>
              </a:rPr>
              <a:t>көлік құралдары паркі санының қарқынды өсуі, жоғары динамикалық сипаттамалары бар жеңіл автомобильдер мен жоғары осьтік жүктемелері бар жүк автомобильдері үлесінің артуы, бұл автомобиль жолдарының негізгі тұтынушылық қасиеттеріне қойылатын талаптарды қайта қарауды талап етеді; халықтың жоғары автомобильденуі және қозғалысы, бұл жолдардың жүктелу деңгейінің едәуір артуына және көлік кептелістерінің пайда болуына ықпал етеді;</a:t>
            </a:r>
            <a:endParaRPr lang="ru-RU" sz="1800" dirty="0">
              <a:latin typeface="Times New Roman" panose="02020603050405020304" pitchFamily="18" charset="0"/>
              <a:cs typeface="Times New Roman" panose="02020603050405020304" pitchFamily="18" charset="0"/>
            </a:endParaRPr>
          </a:p>
          <a:p>
            <a:pPr marL="0" lvl="0">
              <a:spcBef>
                <a:spcPts val="0"/>
              </a:spcBef>
            </a:pPr>
            <a:r>
              <a:rPr lang="kk-KZ" sz="1800" dirty="0">
                <a:latin typeface="Times New Roman" panose="02020603050405020304" pitchFamily="18" charset="0"/>
                <a:cs typeface="Times New Roman" panose="02020603050405020304" pitchFamily="18" charset="0"/>
              </a:rPr>
              <a:t>жөндеу аралық мерзімдерді сақтауға қойылатын талаптарды бір мезгілде арттыра отырып, негізгі жол-құрылыс материалдарының, қазіргі заманғы өнімділігі жоғары техниканың едәуір құны;</a:t>
            </a:r>
            <a:endParaRPr lang="ru-RU" sz="1800" dirty="0">
              <a:latin typeface="Times New Roman" panose="02020603050405020304" pitchFamily="18" charset="0"/>
              <a:cs typeface="Times New Roman" panose="02020603050405020304" pitchFamily="18" charset="0"/>
            </a:endParaRPr>
          </a:p>
          <a:p>
            <a:pPr marL="0" lvl="0">
              <a:spcBef>
                <a:spcPts val="0"/>
              </a:spcBef>
            </a:pPr>
            <a:r>
              <a:rPr lang="kk-KZ" sz="1800" dirty="0">
                <a:latin typeface="Times New Roman" panose="02020603050405020304" pitchFamily="18" charset="0"/>
                <a:cs typeface="Times New Roman" panose="02020603050405020304" pitchFamily="18" charset="0"/>
              </a:rPr>
              <a:t>жолдарды салу және күтіп ұстау кезінде жаңа (оның ішінде импорттық) технологиялардың күтілетін таралуы, бұл жол жұмыстарының сапасына қойылатын талаптардың өсуіне әкеп соғады;</a:t>
            </a:r>
            <a:endParaRPr lang="ru-RU" sz="1800" dirty="0">
              <a:latin typeface="Times New Roman" panose="02020603050405020304" pitchFamily="18" charset="0"/>
              <a:cs typeface="Times New Roman" panose="02020603050405020304" pitchFamily="18" charset="0"/>
            </a:endParaRPr>
          </a:p>
          <a:p>
            <a:pPr marL="0" lvl="0">
              <a:spcBef>
                <a:spcPts val="0"/>
              </a:spcBef>
            </a:pPr>
            <a:r>
              <a:rPr lang="kk-KZ" sz="1800" dirty="0">
                <a:latin typeface="Times New Roman" panose="02020603050405020304" pitchFamily="18" charset="0"/>
                <a:cs typeface="Times New Roman" panose="02020603050405020304" pitchFamily="18" charset="0"/>
              </a:rPr>
              <a:t>елді мекендерді жолдардың үлкен жолдар желісімен қосу үшін жергілікті жолдарды жоспарлы ауқымды салу, бұл экономикалық негізделген технологиялар мен материалдарды жедел әзірлеуді және қолдануды талап етеді;</a:t>
            </a:r>
            <a:endParaRPr lang="ru-RU" sz="1800" dirty="0">
              <a:latin typeface="Times New Roman" panose="02020603050405020304" pitchFamily="18" charset="0"/>
              <a:cs typeface="Times New Roman" panose="02020603050405020304" pitchFamily="18" charset="0"/>
            </a:endParaRPr>
          </a:p>
          <a:p>
            <a:pPr marL="0">
              <a:spcBef>
                <a:spcPts val="0"/>
              </a:spcBef>
            </a:pPr>
            <a:r>
              <a:rPr lang="kk-KZ" sz="1800" dirty="0">
                <a:latin typeface="Times New Roman" panose="02020603050405020304" pitchFamily="18" charset="0"/>
                <a:cs typeface="Times New Roman" panose="02020603050405020304" pitchFamily="18" charset="0"/>
              </a:rPr>
              <a:t>жол құрылысында жол жүрісі қауіпсіздігін және экологиялық нормаларды қамтамасыз ету талаптарын басымдықпен есепке алу.</a:t>
            </a:r>
            <a:endParaRPr lang="ru-R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54381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99" y="0"/>
            <a:ext cx="9163050" cy="687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Рисунок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2420888"/>
            <a:ext cx="7992888" cy="3096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683568" y="1001836"/>
            <a:ext cx="8136904" cy="769441"/>
          </a:xfrm>
          <a:prstGeom prst="rect">
            <a:avLst/>
          </a:prstGeom>
        </p:spPr>
        <p:txBody>
          <a:bodyPr wrap="square">
            <a:spAutoFit/>
          </a:bodyPr>
          <a:lstStyle/>
          <a:p>
            <a:pPr indent="450215" algn="just">
              <a:spcAft>
                <a:spcPts val="0"/>
              </a:spcAft>
            </a:pPr>
            <a:r>
              <a:rPr lang="kk-KZ" sz="2200" b="1" dirty="0">
                <a:latin typeface="Times New Roman" panose="02020603050405020304" pitchFamily="18" charset="0"/>
                <a:ea typeface="Times New Roman" panose="02020603050405020304" pitchFamily="18" charset="0"/>
              </a:rPr>
              <a:t>1 ЖОЛ ЖАМЫЛҒЫСЫ, ТӨСЕМЕСІ ЖӘНЕ НЕГІЗІНІҢ ТЕХНОЛОГИЯЛЫҚ КЛАССИФИКАЦИЯСЫ</a:t>
            </a:r>
            <a:endParaRPr lang="ru-RU" sz="2200" b="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430853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5373216"/>
            <a:ext cx="8229600" cy="752947"/>
          </a:xfrm>
        </p:spPr>
        <p:txBody>
          <a:bodyPr>
            <a:normAutofit/>
          </a:bodyPr>
          <a:lstStyle/>
          <a:p>
            <a:pPr marL="0" indent="0">
              <a:buNone/>
            </a:pPr>
            <a:r>
              <a:rPr lang="kk-KZ" sz="2000" dirty="0">
                <a:latin typeface="Times New Roman" panose="02020603050405020304" pitchFamily="18" charset="0"/>
                <a:cs typeface="Times New Roman" panose="02020603050405020304" pitchFamily="18" charset="0"/>
              </a:rPr>
              <a:t>1.1.1 – сурет – Автомагистральдың жол конструкциясы</a:t>
            </a:r>
            <a:endParaRPr lang="ru-RU" sz="2000" dirty="0">
              <a:latin typeface="Times New Roman" panose="02020603050405020304" pitchFamily="18" charset="0"/>
              <a:cs typeface="Times New Roman" panose="02020603050405020304" pitchFamily="18" charset="0"/>
            </a:endParaRPr>
          </a:p>
          <a:p>
            <a:pPr marL="0" indent="0">
              <a:buNone/>
            </a:pPr>
            <a:endParaRPr lang="ru-RU" dirty="0"/>
          </a:p>
        </p:txBody>
      </p:sp>
      <p:pic>
        <p:nvPicPr>
          <p:cNvPr id="1026" name="Рисунок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404664"/>
            <a:ext cx="7180976" cy="453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97784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5517232"/>
            <a:ext cx="8229600" cy="864096"/>
          </a:xfrm>
        </p:spPr>
        <p:txBody>
          <a:bodyPr>
            <a:noAutofit/>
          </a:bodyPr>
          <a:lstStyle/>
          <a:p>
            <a:pPr marL="0" indent="468000" algn="just">
              <a:lnSpc>
                <a:spcPct val="120000"/>
              </a:lnSpc>
              <a:buNone/>
            </a:pPr>
            <a:r>
              <a:rPr lang="kk-KZ" sz="2000" dirty="0">
                <a:latin typeface="Times New Roman" panose="02020603050405020304" pitchFamily="18" charset="0"/>
                <a:cs typeface="Times New Roman" panose="02020603050405020304" pitchFamily="18" charset="0"/>
              </a:rPr>
              <a:t>1.1.2 – сурет – Жол конструкцияларының функционалдық мақсаты және түрлері</a:t>
            </a:r>
            <a:endParaRPr lang="ru-RU" sz="2000" dirty="0">
              <a:latin typeface="Times New Roman" panose="02020603050405020304" pitchFamily="18" charset="0"/>
              <a:cs typeface="Times New Roman" panose="02020603050405020304" pitchFamily="18" charset="0"/>
            </a:endParaRPr>
          </a:p>
        </p:txBody>
      </p:sp>
      <p:pic>
        <p:nvPicPr>
          <p:cNvPr id="2050" name="Рисунок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332656"/>
            <a:ext cx="8736688" cy="4824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01406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63050" cy="687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Рисунок 4" descr="image002"/>
          <p:cNvPicPr/>
          <p:nvPr/>
        </p:nvPicPr>
        <p:blipFill>
          <a:blip r:embed="rId3">
            <a:extLst>
              <a:ext uri="{28A0092B-C50C-407E-A947-70E740481C1C}">
                <a14:useLocalDpi xmlns:a14="http://schemas.microsoft.com/office/drawing/2010/main" val="0"/>
              </a:ext>
            </a:extLst>
          </a:blip>
          <a:srcRect/>
          <a:stretch>
            <a:fillRect/>
          </a:stretch>
        </p:blipFill>
        <p:spPr bwMode="auto">
          <a:xfrm>
            <a:off x="252412" y="1509712"/>
            <a:ext cx="8658225" cy="3857625"/>
          </a:xfrm>
          <a:prstGeom prst="rect">
            <a:avLst/>
          </a:prstGeom>
          <a:noFill/>
          <a:ln>
            <a:noFill/>
          </a:ln>
        </p:spPr>
      </p:pic>
    </p:spTree>
    <p:extLst>
      <p:ext uri="{BB962C8B-B14F-4D97-AF65-F5344CB8AC3E}">
        <p14:creationId xmlns:p14="http://schemas.microsoft.com/office/powerpoint/2010/main" val="35509937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63050" cy="687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466725" y="764704"/>
            <a:ext cx="8229600" cy="792088"/>
          </a:xfrm>
        </p:spPr>
        <p:txBody>
          <a:bodyPr>
            <a:normAutofit/>
          </a:bodyPr>
          <a:lstStyle/>
          <a:p>
            <a:r>
              <a:rPr lang="ru-RU" sz="2400" b="1" dirty="0" smtClean="0">
                <a:latin typeface="Times New Roman" panose="02020603050405020304" pitchFamily="18" charset="0"/>
                <a:cs typeface="Times New Roman" panose="02020603050405020304" pitchFamily="18" charset="0"/>
              </a:rPr>
              <a:t>ЖОЛ ЖАМЫЛҒЫСЫНЫҢ КОНСТРУКЦИЯСЫ</a:t>
            </a:r>
            <a:endParaRPr lang="ru-RU" sz="2400" dirty="0">
              <a:latin typeface="Times New Roman" panose="02020603050405020304" pitchFamily="18" charset="0"/>
              <a:cs typeface="Times New Roman" panose="02020603050405020304" pitchFamily="18"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1628800"/>
            <a:ext cx="4281335" cy="3960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Прямоугольник 2"/>
          <p:cNvSpPr/>
          <p:nvPr/>
        </p:nvSpPr>
        <p:spPr>
          <a:xfrm>
            <a:off x="4892895" y="1628800"/>
            <a:ext cx="3999585" cy="3785652"/>
          </a:xfrm>
          <a:prstGeom prst="rect">
            <a:avLst/>
          </a:prstGeom>
        </p:spPr>
        <p:txBody>
          <a:bodyPr wrap="square">
            <a:spAutoFit/>
          </a:bodyPr>
          <a:lstStyle/>
          <a:p>
            <a:r>
              <a:rPr lang="kk-KZ" sz="2400" dirty="0">
                <a:latin typeface="Times New Roman" pitchFamily="18" charset="0"/>
                <a:cs typeface="Times New Roman" pitchFamily="18" charset="0"/>
              </a:rPr>
              <a:t>1-беттік өңдеу қабаты (тозу, қорғаныс немесе кедір-бұдырлық қабаты)</a:t>
            </a:r>
            <a:r>
              <a:rPr lang="ru-RU" sz="2400" dirty="0">
                <a:latin typeface="Times New Roman" pitchFamily="18" charset="0"/>
                <a:cs typeface="Times New Roman" pitchFamily="18" charset="0"/>
              </a:rPr>
              <a:t>;</a:t>
            </a:r>
          </a:p>
          <a:p>
            <a:r>
              <a:rPr lang="kk-KZ" sz="2400" dirty="0">
                <a:latin typeface="Times New Roman" pitchFamily="18" charset="0"/>
                <a:cs typeface="Times New Roman" pitchFamily="18" charset="0"/>
              </a:rPr>
              <a:t>2- төсеме үстіңгі қабаты</a:t>
            </a:r>
            <a:r>
              <a:rPr lang="ru-RU" sz="2400" dirty="0">
                <a:latin typeface="Times New Roman" pitchFamily="18" charset="0"/>
                <a:cs typeface="Times New Roman" pitchFamily="18" charset="0"/>
              </a:rPr>
              <a:t>;</a:t>
            </a:r>
          </a:p>
          <a:p>
            <a:r>
              <a:rPr lang="kk-KZ" sz="2400" dirty="0">
                <a:latin typeface="Times New Roman" pitchFamily="18" charset="0"/>
                <a:cs typeface="Times New Roman" pitchFamily="18" charset="0"/>
              </a:rPr>
              <a:t>3 - төсеме астыңғы қабаты</a:t>
            </a:r>
            <a:r>
              <a:rPr lang="ru-RU" sz="2400" dirty="0">
                <a:latin typeface="Times New Roman" pitchFamily="18" charset="0"/>
                <a:cs typeface="Times New Roman" pitchFamily="18" charset="0"/>
              </a:rPr>
              <a:t>;</a:t>
            </a:r>
          </a:p>
          <a:p>
            <a:r>
              <a:rPr lang="kk-KZ" sz="2400" dirty="0">
                <a:latin typeface="Times New Roman" pitchFamily="18" charset="0"/>
                <a:cs typeface="Times New Roman" pitchFamily="18" charset="0"/>
              </a:rPr>
              <a:t>4 – негіздің үстіңгі қабаты</a:t>
            </a:r>
            <a:r>
              <a:rPr lang="ru-RU" sz="2400" dirty="0">
                <a:latin typeface="Times New Roman" pitchFamily="18" charset="0"/>
                <a:cs typeface="Times New Roman" pitchFamily="18" charset="0"/>
              </a:rPr>
              <a:t>;</a:t>
            </a:r>
          </a:p>
          <a:p>
            <a:r>
              <a:rPr lang="kk-KZ" sz="2400" dirty="0">
                <a:latin typeface="Times New Roman" pitchFamily="18" charset="0"/>
                <a:cs typeface="Times New Roman" pitchFamily="18" charset="0"/>
              </a:rPr>
              <a:t>5 – негіздің астыңғы қабаты;</a:t>
            </a:r>
            <a:endParaRPr lang="ru-RU" sz="2400" dirty="0">
              <a:latin typeface="Times New Roman" pitchFamily="18" charset="0"/>
              <a:cs typeface="Times New Roman" pitchFamily="18" charset="0"/>
            </a:endParaRPr>
          </a:p>
          <a:p>
            <a:r>
              <a:rPr lang="kk-KZ" sz="2400" dirty="0">
                <a:latin typeface="Times New Roman" pitchFamily="18" charset="0"/>
                <a:cs typeface="Times New Roman" pitchFamily="18" charset="0"/>
              </a:rPr>
              <a:t>6 – негіздің қосымша қабаты;</a:t>
            </a:r>
            <a:endParaRPr lang="ru-RU" sz="2400" dirty="0">
              <a:latin typeface="Times New Roman" pitchFamily="18" charset="0"/>
              <a:cs typeface="Times New Roman" pitchFamily="18" charset="0"/>
            </a:endParaRPr>
          </a:p>
          <a:p>
            <a:r>
              <a:rPr lang="kk-KZ" sz="2400" dirty="0">
                <a:latin typeface="Times New Roman" pitchFamily="18" charset="0"/>
                <a:cs typeface="Times New Roman" pitchFamily="18" charset="0"/>
              </a:rPr>
              <a:t>7 – үйінді топырағы.</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8669905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93204" y="5949280"/>
            <a:ext cx="8229600" cy="648073"/>
          </a:xfrm>
        </p:spPr>
        <p:txBody>
          <a:bodyPr>
            <a:normAutofit/>
          </a:bodyPr>
          <a:lstStyle/>
          <a:p>
            <a:pPr marL="0" indent="0">
              <a:buNone/>
            </a:pPr>
            <a:r>
              <a:rPr lang="kk-KZ" sz="2000" dirty="0">
                <a:latin typeface="Times New Roman" panose="02020603050405020304" pitchFamily="18" charset="0"/>
                <a:cs typeface="Times New Roman" panose="02020603050405020304" pitchFamily="18" charset="0"/>
              </a:rPr>
              <a:t>1.1.5 – Жол жамылғысы конструкциясының жалпы түрі</a:t>
            </a:r>
            <a:endParaRPr lang="ru-RU" sz="2000" dirty="0">
              <a:latin typeface="Times New Roman" panose="02020603050405020304" pitchFamily="18" charset="0"/>
              <a:cs typeface="Times New Roman" panose="02020603050405020304" pitchFamily="18" charset="0"/>
            </a:endParaRPr>
          </a:p>
        </p:txBody>
      </p:sp>
      <p:pic>
        <p:nvPicPr>
          <p:cNvPr id="3074" name="Рисунок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188640"/>
            <a:ext cx="6696744" cy="5556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5960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63050" cy="687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466725" y="476672"/>
            <a:ext cx="8229600" cy="1143000"/>
          </a:xfrm>
        </p:spPr>
        <p:txBody>
          <a:bodyPr>
            <a:normAutofit/>
          </a:bodyPr>
          <a:lstStyle/>
          <a:p>
            <a:r>
              <a:rPr lang="kk-KZ" sz="2400" dirty="0">
                <a:latin typeface="Times New Roman" pitchFamily="18" charset="0"/>
                <a:cs typeface="Times New Roman" pitchFamily="18" charset="0"/>
              </a:rPr>
              <a:t>ҚР ҚНжЕ 3.03-09-2006</a:t>
            </a:r>
            <a:r>
              <a:rPr lang="kk-KZ" sz="2400" baseline="30000" dirty="0">
                <a:latin typeface="Times New Roman" pitchFamily="18" charset="0"/>
                <a:cs typeface="Times New Roman" pitchFamily="18" charset="0"/>
              </a:rPr>
              <a:t>*</a:t>
            </a:r>
            <a:r>
              <a:rPr lang="kk-KZ" sz="2400" dirty="0">
                <a:latin typeface="Times New Roman" pitchFamily="18" charset="0"/>
                <a:cs typeface="Times New Roman" pitchFamily="18" charset="0"/>
              </a:rPr>
              <a:t> бойынша жол жамылғыларының негізгі типтері</a:t>
            </a:r>
            <a:endParaRPr lang="ru-RU" sz="2400" dirty="0">
              <a:latin typeface="Times New Roman" pitchFamily="18" charset="0"/>
              <a:cs typeface="Times New Roman" pitchFamily="18" charset="0"/>
            </a:endParaRPr>
          </a:p>
        </p:txBody>
      </p:sp>
      <p:graphicFrame>
        <p:nvGraphicFramePr>
          <p:cNvPr id="6" name="Таблица 5"/>
          <p:cNvGraphicFramePr>
            <a:graphicFrameLocks noGrp="1"/>
          </p:cNvGraphicFramePr>
          <p:nvPr>
            <p:extLst>
              <p:ext uri="{D42A27DB-BD31-4B8C-83A1-F6EECF244321}">
                <p14:modId xmlns:p14="http://schemas.microsoft.com/office/powerpoint/2010/main" val="2727582087"/>
              </p:ext>
            </p:extLst>
          </p:nvPr>
        </p:nvGraphicFramePr>
        <p:xfrm>
          <a:off x="333053" y="1484784"/>
          <a:ext cx="8496943" cy="5134463"/>
        </p:xfrm>
        <a:graphic>
          <a:graphicData uri="http://schemas.openxmlformats.org/drawingml/2006/table">
            <a:tbl>
              <a:tblPr firstRow="1" firstCol="1" lastRow="1" lastCol="1" bandRow="1" bandCol="1">
                <a:tableStyleId>{5C22544A-7EE6-4342-B048-85BDC9FD1C3A}</a:tableStyleId>
              </a:tblPr>
              <a:tblGrid>
                <a:gridCol w="1512168">
                  <a:extLst>
                    <a:ext uri="{9D8B030D-6E8A-4147-A177-3AD203B41FA5}">
                      <a16:colId xmlns:a16="http://schemas.microsoft.com/office/drawing/2014/main" val="20000"/>
                    </a:ext>
                  </a:extLst>
                </a:gridCol>
                <a:gridCol w="5135530">
                  <a:extLst>
                    <a:ext uri="{9D8B030D-6E8A-4147-A177-3AD203B41FA5}">
                      <a16:colId xmlns:a16="http://schemas.microsoft.com/office/drawing/2014/main" val="20001"/>
                    </a:ext>
                  </a:extLst>
                </a:gridCol>
                <a:gridCol w="1849245">
                  <a:extLst>
                    <a:ext uri="{9D8B030D-6E8A-4147-A177-3AD203B41FA5}">
                      <a16:colId xmlns:a16="http://schemas.microsoft.com/office/drawing/2014/main" val="20002"/>
                    </a:ext>
                  </a:extLst>
                </a:gridCol>
              </a:tblGrid>
              <a:tr h="734482">
                <a:tc>
                  <a:txBody>
                    <a:bodyPr/>
                    <a:lstStyle/>
                    <a:p>
                      <a:pPr algn="ctr">
                        <a:spcAft>
                          <a:spcPts val="0"/>
                        </a:spcAft>
                      </a:pPr>
                      <a:r>
                        <a:rPr lang="kk-KZ" sz="1600" dirty="0">
                          <a:effectLst/>
                          <a:latin typeface="Times New Roman" pitchFamily="18" charset="0"/>
                          <a:cs typeface="Times New Roman" pitchFamily="18" charset="0"/>
                        </a:rPr>
                        <a:t>Жол жамылғысы типтері</a:t>
                      </a:r>
                      <a:endParaRPr lang="ru-RU" sz="1600"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pPr>
                      <a:r>
                        <a:rPr lang="kk-KZ" sz="1600">
                          <a:effectLst/>
                          <a:latin typeface="Times New Roman" pitchFamily="18" charset="0"/>
                          <a:cs typeface="Times New Roman" pitchFamily="18" charset="0"/>
                        </a:rPr>
                        <a:t> </a:t>
                      </a:r>
                      <a:endParaRPr lang="ru-RU" sz="1600">
                        <a:effectLst/>
                        <a:latin typeface="Times New Roman" pitchFamily="18" charset="0"/>
                        <a:cs typeface="Times New Roman" pitchFamily="18" charset="0"/>
                      </a:endParaRPr>
                    </a:p>
                    <a:p>
                      <a:pPr algn="ctr">
                        <a:spcAft>
                          <a:spcPts val="0"/>
                        </a:spcAft>
                      </a:pPr>
                      <a:r>
                        <a:rPr lang="kk-KZ" sz="1600">
                          <a:effectLst/>
                          <a:latin typeface="Times New Roman" pitchFamily="18" charset="0"/>
                          <a:cs typeface="Times New Roman" pitchFamily="18" charset="0"/>
                        </a:rPr>
                        <a:t>Төсеме негізгі түрлері</a:t>
                      </a:r>
                      <a:endParaRPr lang="ru-RU" sz="160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pPr>
                      <a:r>
                        <a:rPr lang="kk-KZ" sz="1600">
                          <a:effectLst/>
                          <a:latin typeface="Times New Roman" pitchFamily="18" charset="0"/>
                          <a:cs typeface="Times New Roman" pitchFamily="18" charset="0"/>
                        </a:rPr>
                        <a:t> </a:t>
                      </a:r>
                      <a:endParaRPr lang="ru-RU" sz="1600">
                        <a:effectLst/>
                        <a:latin typeface="Times New Roman" pitchFamily="18" charset="0"/>
                        <a:cs typeface="Times New Roman" pitchFamily="18" charset="0"/>
                      </a:endParaRPr>
                    </a:p>
                    <a:p>
                      <a:pPr algn="ctr">
                        <a:spcAft>
                          <a:spcPts val="0"/>
                        </a:spcAft>
                      </a:pPr>
                      <a:r>
                        <a:rPr lang="kk-KZ" sz="1600">
                          <a:effectLst/>
                          <a:latin typeface="Times New Roman" pitchFamily="18" charset="0"/>
                          <a:cs typeface="Times New Roman" pitchFamily="18" charset="0"/>
                        </a:rPr>
                        <a:t>Жол санаты</a:t>
                      </a:r>
                      <a:endParaRPr lang="ru-RU" sz="1600">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val="10000"/>
                  </a:ext>
                </a:extLst>
              </a:tr>
              <a:tr h="734482">
                <a:tc>
                  <a:txBody>
                    <a:bodyPr/>
                    <a:lstStyle/>
                    <a:p>
                      <a:pPr algn="just">
                        <a:spcAft>
                          <a:spcPts val="0"/>
                        </a:spcAft>
                      </a:pPr>
                      <a:r>
                        <a:rPr lang="kk-KZ" sz="1600" dirty="0">
                          <a:effectLst/>
                          <a:latin typeface="Times New Roman" pitchFamily="18" charset="0"/>
                          <a:cs typeface="Times New Roman" pitchFamily="18" charset="0"/>
                        </a:rPr>
                        <a:t>күрделі</a:t>
                      </a:r>
                      <a:endParaRPr lang="ru-RU" sz="1600" dirty="0">
                        <a:effectLst/>
                        <a:latin typeface="Times New Roman" pitchFamily="18" charset="0"/>
                        <a:ea typeface="Times New Roman"/>
                        <a:cs typeface="Times New Roman" pitchFamily="18" charset="0"/>
                      </a:endParaRPr>
                    </a:p>
                  </a:txBody>
                  <a:tcPr marL="68580" marR="68580" marT="0" marB="0"/>
                </a:tc>
                <a:tc>
                  <a:txBody>
                    <a:bodyPr/>
                    <a:lstStyle/>
                    <a:p>
                      <a:pPr algn="just">
                        <a:spcAft>
                          <a:spcPts val="0"/>
                        </a:spcAft>
                      </a:pPr>
                      <a:r>
                        <a:rPr lang="kk-KZ" sz="1600" dirty="0">
                          <a:effectLst/>
                          <a:latin typeface="Times New Roman" pitchFamily="18" charset="0"/>
                          <a:cs typeface="Times New Roman" pitchFamily="18" charset="0"/>
                        </a:rPr>
                        <a:t>Құйылмалы цемент бетонды</a:t>
                      </a:r>
                      <a:endParaRPr lang="ru-RU" sz="1600" dirty="0">
                        <a:effectLst/>
                        <a:latin typeface="Times New Roman" pitchFamily="18" charset="0"/>
                        <a:cs typeface="Times New Roman" pitchFamily="18" charset="0"/>
                      </a:endParaRPr>
                    </a:p>
                    <a:p>
                      <a:pPr algn="just">
                        <a:spcAft>
                          <a:spcPts val="0"/>
                        </a:spcAft>
                      </a:pPr>
                      <a:r>
                        <a:rPr lang="kk-KZ" sz="1600" dirty="0">
                          <a:effectLst/>
                          <a:latin typeface="Times New Roman" pitchFamily="18" charset="0"/>
                          <a:cs typeface="Times New Roman" pitchFamily="18" charset="0"/>
                        </a:rPr>
                        <a:t>Құрастырмалы армобетонды және темір бетонды</a:t>
                      </a:r>
                      <a:endParaRPr lang="ru-RU" sz="1600" dirty="0">
                        <a:effectLst/>
                        <a:latin typeface="Times New Roman" pitchFamily="18" charset="0"/>
                        <a:cs typeface="Times New Roman" pitchFamily="18" charset="0"/>
                      </a:endParaRPr>
                    </a:p>
                    <a:p>
                      <a:pPr algn="just">
                        <a:spcAft>
                          <a:spcPts val="0"/>
                        </a:spcAft>
                      </a:pPr>
                      <a:r>
                        <a:rPr lang="kk-KZ" sz="1600" dirty="0">
                          <a:effectLst/>
                          <a:latin typeface="Times New Roman" pitchFamily="18" charset="0"/>
                          <a:cs typeface="Times New Roman" pitchFamily="18" charset="0"/>
                        </a:rPr>
                        <a:t>Ыстық асфальт бетонды қоспасы</a:t>
                      </a:r>
                      <a:endParaRPr lang="ru-RU" sz="1600"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pPr>
                      <a:r>
                        <a:rPr lang="kk-KZ" sz="1600">
                          <a:effectLst/>
                          <a:latin typeface="Times New Roman" pitchFamily="18" charset="0"/>
                          <a:cs typeface="Times New Roman" pitchFamily="18" charset="0"/>
                        </a:rPr>
                        <a:t> </a:t>
                      </a:r>
                      <a:endParaRPr lang="ru-RU" sz="1600">
                        <a:effectLst/>
                        <a:latin typeface="Times New Roman" pitchFamily="18" charset="0"/>
                        <a:cs typeface="Times New Roman" pitchFamily="18" charset="0"/>
                      </a:endParaRPr>
                    </a:p>
                    <a:p>
                      <a:pPr algn="ctr">
                        <a:spcAft>
                          <a:spcPts val="0"/>
                        </a:spcAft>
                      </a:pPr>
                      <a:r>
                        <a:rPr lang="en-US" sz="1600">
                          <a:effectLst/>
                          <a:latin typeface="Times New Roman" pitchFamily="18" charset="0"/>
                          <a:cs typeface="Times New Roman" pitchFamily="18" charset="0"/>
                        </a:rPr>
                        <a:t>I – IV</a:t>
                      </a:r>
                      <a:endParaRPr lang="ru-RU" sz="1600">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val="10001"/>
                  </a:ext>
                </a:extLst>
              </a:tr>
              <a:tr h="1468963">
                <a:tc>
                  <a:txBody>
                    <a:bodyPr/>
                    <a:lstStyle/>
                    <a:p>
                      <a:pPr algn="just">
                        <a:spcAft>
                          <a:spcPts val="0"/>
                        </a:spcAft>
                      </a:pPr>
                      <a:r>
                        <a:rPr lang="kk-KZ" sz="1600">
                          <a:effectLst/>
                          <a:latin typeface="Times New Roman" pitchFamily="18" charset="0"/>
                          <a:cs typeface="Times New Roman" pitchFamily="18" charset="0"/>
                        </a:rPr>
                        <a:t>жетілдірілген</a:t>
                      </a:r>
                      <a:endParaRPr lang="ru-RU" sz="1600">
                        <a:effectLst/>
                        <a:latin typeface="Times New Roman" pitchFamily="18" charset="0"/>
                        <a:ea typeface="Times New Roman"/>
                        <a:cs typeface="Times New Roman" pitchFamily="18" charset="0"/>
                      </a:endParaRPr>
                    </a:p>
                  </a:txBody>
                  <a:tcPr marL="68580" marR="68580" marT="0" marB="0"/>
                </a:tc>
                <a:tc>
                  <a:txBody>
                    <a:bodyPr/>
                    <a:lstStyle/>
                    <a:p>
                      <a:pPr algn="just">
                        <a:spcAft>
                          <a:spcPts val="0"/>
                        </a:spcAft>
                      </a:pPr>
                      <a:r>
                        <a:rPr lang="kk-KZ" sz="1600" dirty="0">
                          <a:effectLst/>
                          <a:latin typeface="Times New Roman" pitchFamily="18" charset="0"/>
                          <a:cs typeface="Times New Roman" pitchFamily="18" charset="0"/>
                        </a:rPr>
                        <a:t>Асфальт бетонды (ыстық, </a:t>
                      </a:r>
                      <a:r>
                        <a:rPr lang="kk-KZ" sz="1600" dirty="0" smtClean="0">
                          <a:effectLst/>
                          <a:latin typeface="Times New Roman" pitchFamily="18" charset="0"/>
                          <a:cs typeface="Times New Roman" pitchFamily="18" charset="0"/>
                        </a:rPr>
                        <a:t>суық</a:t>
                      </a:r>
                      <a:r>
                        <a:rPr lang="kk-KZ" sz="1600" dirty="0">
                          <a:effectLst/>
                          <a:latin typeface="Times New Roman" pitchFamily="18" charset="0"/>
                          <a:cs typeface="Times New Roman" pitchFamily="18" charset="0"/>
                        </a:rPr>
                        <a:t>)</a:t>
                      </a:r>
                      <a:endParaRPr lang="ru-RU" sz="1600" dirty="0">
                        <a:effectLst/>
                        <a:latin typeface="Times New Roman" pitchFamily="18" charset="0"/>
                        <a:cs typeface="Times New Roman" pitchFamily="18" charset="0"/>
                      </a:endParaRPr>
                    </a:p>
                    <a:p>
                      <a:pPr algn="just">
                        <a:spcAft>
                          <a:spcPts val="0"/>
                        </a:spcAft>
                      </a:pPr>
                      <a:r>
                        <a:rPr lang="en-US" sz="1600" dirty="0">
                          <a:effectLst/>
                          <a:latin typeface="Times New Roman" pitchFamily="18" charset="0"/>
                          <a:cs typeface="Times New Roman" pitchFamily="18" charset="0"/>
                        </a:rPr>
                        <a:t> </a:t>
                      </a:r>
                      <a:endParaRPr lang="ru-RU" sz="1600" dirty="0">
                        <a:effectLst/>
                        <a:latin typeface="Times New Roman" pitchFamily="18" charset="0"/>
                        <a:cs typeface="Times New Roman" pitchFamily="18" charset="0"/>
                      </a:endParaRPr>
                    </a:p>
                    <a:p>
                      <a:pPr algn="just">
                        <a:spcAft>
                          <a:spcPts val="0"/>
                        </a:spcAft>
                      </a:pPr>
                      <a:r>
                        <a:rPr lang="en-US" sz="1600" dirty="0">
                          <a:effectLst/>
                          <a:latin typeface="Times New Roman" pitchFamily="18" charset="0"/>
                          <a:cs typeface="Times New Roman" pitchFamily="18" charset="0"/>
                        </a:rPr>
                        <a:t> </a:t>
                      </a:r>
                      <a:endParaRPr lang="ru-RU" sz="1600" dirty="0">
                        <a:effectLst/>
                        <a:latin typeface="Times New Roman" pitchFamily="18" charset="0"/>
                        <a:cs typeface="Times New Roman" pitchFamily="18" charset="0"/>
                      </a:endParaRPr>
                    </a:p>
                    <a:p>
                      <a:pPr algn="just">
                        <a:spcAft>
                          <a:spcPts val="0"/>
                        </a:spcAft>
                      </a:pPr>
                      <a:r>
                        <a:rPr lang="en-US" sz="1600" dirty="0">
                          <a:effectLst/>
                          <a:latin typeface="Times New Roman" pitchFamily="18" charset="0"/>
                          <a:cs typeface="Times New Roman" pitchFamily="18" charset="0"/>
                        </a:rPr>
                        <a:t> </a:t>
                      </a:r>
                      <a:endParaRPr lang="ru-RU" sz="1600" dirty="0">
                        <a:effectLst/>
                        <a:latin typeface="Times New Roman" pitchFamily="18" charset="0"/>
                        <a:cs typeface="Times New Roman" pitchFamily="18" charset="0"/>
                      </a:endParaRPr>
                    </a:p>
                    <a:p>
                      <a:pPr algn="just">
                        <a:spcAft>
                          <a:spcPts val="0"/>
                        </a:spcAft>
                      </a:pPr>
                      <a:endParaRPr lang="kk-KZ" sz="1600" dirty="0" smtClean="0">
                        <a:effectLst/>
                        <a:latin typeface="Times New Roman" pitchFamily="18" charset="0"/>
                        <a:cs typeface="Times New Roman" pitchFamily="18" charset="0"/>
                      </a:endParaRPr>
                    </a:p>
                    <a:p>
                      <a:pPr algn="just">
                        <a:spcAft>
                          <a:spcPts val="0"/>
                        </a:spcAft>
                      </a:pPr>
                      <a:r>
                        <a:rPr lang="kk-KZ" sz="1600" dirty="0" smtClean="0">
                          <a:effectLst/>
                          <a:latin typeface="Times New Roman" pitchFamily="18" charset="0"/>
                          <a:cs typeface="Times New Roman" pitchFamily="18" charset="0"/>
                        </a:rPr>
                        <a:t>Дёгтебетонды</a:t>
                      </a:r>
                      <a:endParaRPr lang="ru-RU" sz="1600" dirty="0">
                        <a:effectLst/>
                        <a:latin typeface="Times New Roman" pitchFamily="18" charset="0"/>
                        <a:cs typeface="Times New Roman" pitchFamily="18" charset="0"/>
                      </a:endParaRPr>
                    </a:p>
                    <a:p>
                      <a:pPr algn="just">
                        <a:spcAft>
                          <a:spcPts val="0"/>
                        </a:spcAft>
                      </a:pPr>
                      <a:r>
                        <a:rPr lang="kk-KZ" sz="1600" dirty="0">
                          <a:effectLst/>
                          <a:latin typeface="Times New Roman" pitchFamily="18" charset="0"/>
                          <a:cs typeface="Times New Roman" pitchFamily="18" charset="0"/>
                        </a:rPr>
                        <a:t>Тұтқырғыштармен беріктірілген шағыл, қиыршық тастар</a:t>
                      </a:r>
                      <a:endParaRPr lang="ru-RU" sz="1600"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pPr>
                      <a:r>
                        <a:rPr lang="kk-KZ" sz="1600" dirty="0">
                          <a:effectLst/>
                          <a:latin typeface="Times New Roman" pitchFamily="18" charset="0"/>
                          <a:cs typeface="Times New Roman" pitchFamily="18" charset="0"/>
                        </a:rPr>
                        <a:t>III, IV және екі жылдық құрылыстың бірінші жылында II </a:t>
                      </a:r>
                      <a:endParaRPr lang="kk-KZ" sz="1600" dirty="0" smtClean="0">
                        <a:effectLst/>
                        <a:latin typeface="Times New Roman" pitchFamily="18" charset="0"/>
                        <a:cs typeface="Times New Roman" pitchFamily="18" charset="0"/>
                      </a:endParaRPr>
                    </a:p>
                    <a:p>
                      <a:pPr algn="ctr">
                        <a:spcAft>
                          <a:spcPts val="0"/>
                        </a:spcAft>
                      </a:pPr>
                      <a:r>
                        <a:rPr lang="kk-KZ" sz="1600" dirty="0" smtClean="0">
                          <a:effectLst/>
                          <a:latin typeface="Times New Roman" pitchFamily="18" charset="0"/>
                          <a:cs typeface="Times New Roman" pitchFamily="18" charset="0"/>
                        </a:rPr>
                        <a:t>IV </a:t>
                      </a:r>
                      <a:r>
                        <a:rPr lang="kk-KZ" sz="1600" dirty="0">
                          <a:effectLst/>
                          <a:latin typeface="Times New Roman" pitchFamily="18" charset="0"/>
                          <a:cs typeface="Times New Roman" pitchFamily="18" charset="0"/>
                        </a:rPr>
                        <a:t>- V</a:t>
                      </a:r>
                      <a:endParaRPr lang="ru-RU" sz="1600" dirty="0">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val="10002"/>
                  </a:ext>
                </a:extLst>
              </a:tr>
              <a:tr h="1713791">
                <a:tc>
                  <a:txBody>
                    <a:bodyPr/>
                    <a:lstStyle/>
                    <a:p>
                      <a:pPr algn="just">
                        <a:spcAft>
                          <a:spcPts val="0"/>
                        </a:spcAft>
                      </a:pPr>
                      <a:r>
                        <a:rPr lang="kk-KZ" sz="1600">
                          <a:effectLst/>
                          <a:latin typeface="Times New Roman" pitchFamily="18" charset="0"/>
                          <a:cs typeface="Times New Roman" pitchFamily="18" charset="0"/>
                        </a:rPr>
                        <a:t>өтпелі</a:t>
                      </a:r>
                      <a:endParaRPr lang="ru-RU" sz="1600">
                        <a:effectLst/>
                        <a:latin typeface="Times New Roman" pitchFamily="18" charset="0"/>
                        <a:ea typeface="Times New Roman"/>
                        <a:cs typeface="Times New Roman" pitchFamily="18" charset="0"/>
                      </a:endParaRPr>
                    </a:p>
                  </a:txBody>
                  <a:tcPr marL="68580" marR="68580" marT="0" marB="0"/>
                </a:tc>
                <a:tc>
                  <a:txBody>
                    <a:bodyPr/>
                    <a:lstStyle/>
                    <a:p>
                      <a:pPr algn="just">
                        <a:spcAft>
                          <a:spcPts val="0"/>
                        </a:spcAft>
                      </a:pPr>
                      <a:r>
                        <a:rPr lang="kk-KZ" sz="1600" dirty="0">
                          <a:effectLst/>
                          <a:latin typeface="Times New Roman" pitchFamily="18" charset="0"/>
                          <a:cs typeface="Times New Roman" pitchFamily="18" charset="0"/>
                        </a:rPr>
                        <a:t>шағыл, қиыршық тасты</a:t>
                      </a:r>
                      <a:endParaRPr lang="ru-RU" sz="1600" dirty="0">
                        <a:effectLst/>
                        <a:latin typeface="Times New Roman" pitchFamily="18" charset="0"/>
                        <a:cs typeface="Times New Roman" pitchFamily="18" charset="0"/>
                      </a:endParaRPr>
                    </a:p>
                    <a:p>
                      <a:pPr algn="just">
                        <a:spcAft>
                          <a:spcPts val="0"/>
                        </a:spcAft>
                      </a:pPr>
                      <a:r>
                        <a:rPr lang="en-US" sz="1600" dirty="0">
                          <a:effectLst/>
                          <a:latin typeface="Times New Roman" pitchFamily="18" charset="0"/>
                          <a:cs typeface="Times New Roman" pitchFamily="18" charset="0"/>
                        </a:rPr>
                        <a:t> </a:t>
                      </a:r>
                      <a:endParaRPr lang="ru-RU" sz="1600" dirty="0">
                        <a:effectLst/>
                        <a:latin typeface="Times New Roman" pitchFamily="18" charset="0"/>
                        <a:cs typeface="Times New Roman" pitchFamily="18" charset="0"/>
                      </a:endParaRPr>
                    </a:p>
                    <a:p>
                      <a:pPr algn="just">
                        <a:spcAft>
                          <a:spcPts val="0"/>
                        </a:spcAft>
                      </a:pPr>
                      <a:r>
                        <a:rPr lang="en-US" sz="1600" dirty="0">
                          <a:effectLst/>
                          <a:latin typeface="Times New Roman" pitchFamily="18" charset="0"/>
                          <a:cs typeface="Times New Roman" pitchFamily="18" charset="0"/>
                        </a:rPr>
                        <a:t> </a:t>
                      </a:r>
                      <a:endParaRPr lang="ru-RU" sz="1600" dirty="0">
                        <a:effectLst/>
                        <a:latin typeface="Times New Roman" pitchFamily="18" charset="0"/>
                        <a:cs typeface="Times New Roman" pitchFamily="18" charset="0"/>
                      </a:endParaRPr>
                    </a:p>
                    <a:p>
                      <a:pPr algn="just">
                        <a:spcAft>
                          <a:spcPts val="0"/>
                        </a:spcAft>
                      </a:pPr>
                      <a:r>
                        <a:rPr lang="en-US" sz="1600" dirty="0">
                          <a:effectLst/>
                          <a:latin typeface="Times New Roman" pitchFamily="18" charset="0"/>
                          <a:cs typeface="Times New Roman" pitchFamily="18" charset="0"/>
                        </a:rPr>
                        <a:t> </a:t>
                      </a:r>
                      <a:endParaRPr lang="ru-RU" sz="1600" dirty="0">
                        <a:effectLst/>
                        <a:latin typeface="Times New Roman" pitchFamily="18" charset="0"/>
                        <a:cs typeface="Times New Roman" pitchFamily="18" charset="0"/>
                      </a:endParaRPr>
                    </a:p>
                    <a:p>
                      <a:pPr algn="just">
                        <a:spcAft>
                          <a:spcPts val="0"/>
                        </a:spcAft>
                      </a:pPr>
                      <a:r>
                        <a:rPr lang="en-US" sz="1600" dirty="0">
                          <a:effectLst/>
                          <a:latin typeface="Times New Roman" pitchFamily="18" charset="0"/>
                          <a:cs typeface="Times New Roman" pitchFamily="18" charset="0"/>
                        </a:rPr>
                        <a:t> </a:t>
                      </a:r>
                      <a:endParaRPr lang="ru-RU" sz="1600" dirty="0">
                        <a:effectLst/>
                        <a:latin typeface="Times New Roman" pitchFamily="18" charset="0"/>
                        <a:cs typeface="Times New Roman" pitchFamily="18" charset="0"/>
                      </a:endParaRPr>
                    </a:p>
                    <a:p>
                      <a:pPr algn="just">
                        <a:spcAft>
                          <a:spcPts val="0"/>
                        </a:spcAft>
                      </a:pPr>
                      <a:r>
                        <a:rPr lang="kk-KZ" sz="1600" dirty="0">
                          <a:effectLst/>
                          <a:latin typeface="Times New Roman" pitchFamily="18" charset="0"/>
                          <a:cs typeface="Times New Roman" pitchFamily="18" charset="0"/>
                        </a:rPr>
                        <a:t>Тұтқырғыштармен беріктірілген топырақтар мен аз беріктілікті жергілікті материалдар</a:t>
                      </a:r>
                      <a:endParaRPr lang="ru-RU" sz="1600" dirty="0">
                        <a:effectLst/>
                        <a:latin typeface="Times New Roman" pitchFamily="18" charset="0"/>
                        <a:ea typeface="Times New Roman"/>
                        <a:cs typeface="Times New Roman" pitchFamily="18" charset="0"/>
                      </a:endParaRPr>
                    </a:p>
                  </a:txBody>
                  <a:tcPr marL="68580" marR="68580" marT="0" marB="0"/>
                </a:tc>
                <a:tc>
                  <a:txBody>
                    <a:bodyPr/>
                    <a:lstStyle/>
                    <a:p>
                      <a:pPr algn="just">
                        <a:spcAft>
                          <a:spcPts val="0"/>
                        </a:spcAft>
                      </a:pPr>
                      <a:r>
                        <a:rPr lang="kk-KZ" sz="1600" dirty="0">
                          <a:effectLst/>
                          <a:latin typeface="Times New Roman" pitchFamily="18" charset="0"/>
                          <a:cs typeface="Times New Roman" pitchFamily="18" charset="0"/>
                        </a:rPr>
                        <a:t>IV – V және екі жылдық құрылыстың бірінші жылында III </a:t>
                      </a:r>
                      <a:endParaRPr lang="ru-RU" sz="1600" dirty="0">
                        <a:effectLst/>
                        <a:latin typeface="Times New Roman" pitchFamily="18" charset="0"/>
                        <a:cs typeface="Times New Roman" pitchFamily="18" charset="0"/>
                      </a:endParaRPr>
                    </a:p>
                    <a:p>
                      <a:pPr algn="ctr">
                        <a:spcAft>
                          <a:spcPts val="0"/>
                        </a:spcAft>
                      </a:pPr>
                      <a:r>
                        <a:rPr lang="en-US" sz="1600" dirty="0">
                          <a:effectLst/>
                          <a:latin typeface="Times New Roman" pitchFamily="18" charset="0"/>
                          <a:cs typeface="Times New Roman" pitchFamily="18" charset="0"/>
                        </a:rPr>
                        <a:t>IV – V</a:t>
                      </a:r>
                      <a:endParaRPr lang="ru-RU" sz="1600" dirty="0">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val="10003"/>
                  </a:ext>
                </a:extLst>
              </a:tr>
              <a:tr h="244828">
                <a:tc>
                  <a:txBody>
                    <a:bodyPr/>
                    <a:lstStyle/>
                    <a:p>
                      <a:pPr algn="just">
                        <a:spcAft>
                          <a:spcPts val="0"/>
                        </a:spcAft>
                      </a:pPr>
                      <a:r>
                        <a:rPr lang="kk-KZ" sz="1600">
                          <a:effectLst/>
                          <a:latin typeface="Times New Roman" pitchFamily="18" charset="0"/>
                          <a:cs typeface="Times New Roman" pitchFamily="18" charset="0"/>
                        </a:rPr>
                        <a:t>төменгі</a:t>
                      </a:r>
                      <a:endParaRPr lang="ru-RU" sz="1600">
                        <a:effectLst/>
                        <a:latin typeface="Times New Roman" pitchFamily="18" charset="0"/>
                        <a:ea typeface="Times New Roman"/>
                        <a:cs typeface="Times New Roman" pitchFamily="18" charset="0"/>
                      </a:endParaRPr>
                    </a:p>
                  </a:txBody>
                  <a:tcPr marL="68580" marR="68580" marT="0" marB="0"/>
                </a:tc>
                <a:tc>
                  <a:txBody>
                    <a:bodyPr/>
                    <a:lstStyle/>
                    <a:p>
                      <a:pPr algn="just">
                        <a:spcAft>
                          <a:spcPts val="0"/>
                        </a:spcAft>
                      </a:pPr>
                      <a:r>
                        <a:rPr lang="kk-KZ" sz="1600">
                          <a:effectLst/>
                          <a:latin typeface="Times New Roman" pitchFamily="18" charset="0"/>
                          <a:cs typeface="Times New Roman" pitchFamily="18" charset="0"/>
                        </a:rPr>
                        <a:t>Қосымша заттармен беріктірілген топырақтар</a:t>
                      </a:r>
                      <a:endParaRPr lang="ru-RU" sz="160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pPr>
                      <a:r>
                        <a:rPr lang="en-US" sz="1600" dirty="0">
                          <a:effectLst/>
                          <a:latin typeface="Times New Roman" pitchFamily="18" charset="0"/>
                          <a:cs typeface="Times New Roman" pitchFamily="18" charset="0"/>
                        </a:rPr>
                        <a:t>IV – V</a:t>
                      </a:r>
                      <a:endParaRPr lang="ru-RU" sz="1600" dirty="0">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2025137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63050" cy="687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Рисунок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1484784"/>
            <a:ext cx="7570127" cy="2388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Прямоугольник 3"/>
          <p:cNvSpPr/>
          <p:nvPr/>
        </p:nvSpPr>
        <p:spPr>
          <a:xfrm>
            <a:off x="1403648" y="4365104"/>
            <a:ext cx="2880320" cy="461665"/>
          </a:xfrm>
          <a:prstGeom prst="rect">
            <a:avLst/>
          </a:prstGeom>
        </p:spPr>
        <p:txBody>
          <a:bodyPr wrap="square">
            <a:spAutoFit/>
          </a:bodyPr>
          <a:lstStyle/>
          <a:p>
            <a:r>
              <a:rPr lang="ru-RU" sz="2400" i="1" dirty="0"/>
              <a:t>f/D </a:t>
            </a:r>
            <a:r>
              <a:rPr lang="ru-RU" sz="2400" dirty="0"/>
              <a:t>= 0,0001…0,0004)</a:t>
            </a:r>
          </a:p>
        </p:txBody>
      </p:sp>
      <p:sp>
        <p:nvSpPr>
          <p:cNvPr id="6" name="Прямоугольник 5"/>
          <p:cNvSpPr/>
          <p:nvPr/>
        </p:nvSpPr>
        <p:spPr>
          <a:xfrm>
            <a:off x="5894135" y="4351847"/>
            <a:ext cx="2178802" cy="461665"/>
          </a:xfrm>
          <a:prstGeom prst="rect">
            <a:avLst/>
          </a:prstGeom>
        </p:spPr>
        <p:txBody>
          <a:bodyPr wrap="none">
            <a:spAutoFit/>
          </a:bodyPr>
          <a:lstStyle/>
          <a:p>
            <a:r>
              <a:rPr lang="ru-RU" sz="2400" i="1" dirty="0"/>
              <a:t>f/D </a:t>
            </a:r>
            <a:r>
              <a:rPr lang="ru-RU" sz="2400" dirty="0"/>
              <a:t>= 0,03…0,08</a:t>
            </a:r>
          </a:p>
        </p:txBody>
      </p:sp>
    </p:spTree>
    <p:extLst>
      <p:ext uri="{BB962C8B-B14F-4D97-AF65-F5344CB8AC3E}">
        <p14:creationId xmlns:p14="http://schemas.microsoft.com/office/powerpoint/2010/main" val="28774858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63050" cy="687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Рисунок 4"/>
          <p:cNvPicPr/>
          <p:nvPr/>
        </p:nvPicPr>
        <p:blipFill>
          <a:blip r:embed="rId3"/>
          <a:stretch>
            <a:fillRect/>
          </a:stretch>
        </p:blipFill>
        <p:spPr>
          <a:xfrm>
            <a:off x="552681" y="1032527"/>
            <a:ext cx="5246370" cy="2800350"/>
          </a:xfrm>
          <a:prstGeom prst="rect">
            <a:avLst/>
          </a:prstGeom>
        </p:spPr>
      </p:pic>
      <p:pic>
        <p:nvPicPr>
          <p:cNvPr id="6" name="Рисунок 5"/>
          <p:cNvPicPr/>
          <p:nvPr/>
        </p:nvPicPr>
        <p:blipFill>
          <a:blip r:embed="rId4"/>
          <a:stretch>
            <a:fillRect/>
          </a:stretch>
        </p:blipFill>
        <p:spPr>
          <a:xfrm>
            <a:off x="2843808" y="3861048"/>
            <a:ext cx="5852160" cy="2640330"/>
          </a:xfrm>
          <a:prstGeom prst="rect">
            <a:avLst/>
          </a:prstGeom>
        </p:spPr>
      </p:pic>
    </p:spTree>
    <p:extLst>
      <p:ext uri="{BB962C8B-B14F-4D97-AF65-F5344CB8AC3E}">
        <p14:creationId xmlns:p14="http://schemas.microsoft.com/office/powerpoint/2010/main" val="4271821781"/>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284</TotalTime>
  <Words>732</Words>
  <Application>Microsoft Office PowerPoint</Application>
  <PresentationFormat>Экран (4:3)</PresentationFormat>
  <Paragraphs>82</Paragraphs>
  <Slides>14</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14</vt:i4>
      </vt:variant>
    </vt:vector>
  </HeadingPairs>
  <TitlesOfParts>
    <vt:vector size="18" baseType="lpstr">
      <vt:lpstr>Arial</vt:lpstr>
      <vt:lpstr>Calibri</vt:lpstr>
      <vt:lpstr>Times New Roman</vt:lpstr>
      <vt:lpstr>Тема Office</vt:lpstr>
      <vt:lpstr>Жол жамылғысы құрылысы </vt:lpstr>
      <vt:lpstr>Жол жамылғысын салу технологиясының жалпы сұрақтары</vt:lpstr>
      <vt:lpstr>ҰСЫНЫЛАТЫН ӘДЕБИЕТТЕР ТІЗІМІ</vt:lpstr>
      <vt:lpstr>ҰСЫНЫЛАТЫН ӘДЕБИЕТТЕР ТІЗІМІ</vt:lpstr>
      <vt:lpstr>Презентация PowerPoint</vt:lpstr>
      <vt:lpstr>Презентация PowerPoint</vt:lpstr>
      <vt:lpstr>Презентация PowerPoint</vt:lpstr>
      <vt:lpstr>Презентация PowerPoint</vt:lpstr>
      <vt:lpstr>Презентация PowerPoint</vt:lpstr>
      <vt:lpstr>ЖОЛ ЖАМЫЛҒЫСЫНЫҢ КОНСТРУКЦИЯСЫ</vt:lpstr>
      <vt:lpstr>Презентация PowerPoint</vt:lpstr>
      <vt:lpstr>ҚР ҚНжЕ 3.03-09-2006* бойынша жол жамылғыларының негізгі типтері</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Основные сооружения и элементы дорог</dc:title>
  <dc:creator>tokenovm</dc:creator>
  <cp:lastModifiedBy>Bakytbek</cp:lastModifiedBy>
  <cp:revision>32</cp:revision>
  <dcterms:created xsi:type="dcterms:W3CDTF">2015-05-18T13:34:20Z</dcterms:created>
  <dcterms:modified xsi:type="dcterms:W3CDTF">2021-01-24T14:48:56Z</dcterms:modified>
</cp:coreProperties>
</file>